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8" r:id="rId4"/>
    <p:sldId id="269" r:id="rId5"/>
    <p:sldId id="270" r:id="rId6"/>
    <p:sldId id="258" r:id="rId7"/>
    <p:sldId id="271" r:id="rId8"/>
    <p:sldId id="272" r:id="rId9"/>
    <p:sldId id="273" r:id="rId10"/>
    <p:sldId id="259" r:id="rId11"/>
    <p:sldId id="260" r:id="rId12"/>
    <p:sldId id="274" r:id="rId13"/>
    <p:sldId id="261" r:id="rId14"/>
    <p:sldId id="275" r:id="rId15"/>
    <p:sldId id="262" r:id="rId16"/>
    <p:sldId id="263" r:id="rId17"/>
    <p:sldId id="264" r:id="rId18"/>
    <p:sldId id="265" r:id="rId19"/>
    <p:sldId id="266" r:id="rId20"/>
    <p:sldId id="267" r:id="rId2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78EFCE9-2C55-5B2F-8CB0-DC44A32F6318}"/>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FE226461-2D5B-50A4-A624-7565E56DB5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28D3D303-9DA4-6B81-C3D6-6CF2D2DDA6DA}"/>
              </a:ext>
            </a:extLst>
          </p:cNvPr>
          <p:cNvSpPr>
            <a:spLocks noGrp="1"/>
          </p:cNvSpPr>
          <p:nvPr>
            <p:ph type="dt" sz="half" idx="10"/>
          </p:nvPr>
        </p:nvSpPr>
        <p:spPr/>
        <p:txBody>
          <a:bodyPr/>
          <a:lstStyle/>
          <a:p>
            <a:fld id="{E5DFF615-CC9B-46BD-AC59-682042BD85C0}" type="datetimeFigureOut">
              <a:rPr lang="tr-TR" smtClean="0"/>
              <a:t>1.08.2023</a:t>
            </a:fld>
            <a:endParaRPr lang="tr-TR"/>
          </a:p>
        </p:txBody>
      </p:sp>
      <p:sp>
        <p:nvSpPr>
          <p:cNvPr id="5" name="Alt Bilgi Yer Tutucusu 4">
            <a:extLst>
              <a:ext uri="{FF2B5EF4-FFF2-40B4-BE49-F238E27FC236}">
                <a16:creationId xmlns:a16="http://schemas.microsoft.com/office/drawing/2014/main" id="{2BC279BA-2DA1-C09F-2976-8EE148F4336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15F3A05-A580-F832-7251-1B9E272E6061}"/>
              </a:ext>
            </a:extLst>
          </p:cNvPr>
          <p:cNvSpPr>
            <a:spLocks noGrp="1"/>
          </p:cNvSpPr>
          <p:nvPr>
            <p:ph type="sldNum" sz="quarter" idx="12"/>
          </p:nvPr>
        </p:nvSpPr>
        <p:spPr/>
        <p:txBody>
          <a:bodyPr/>
          <a:lstStyle/>
          <a:p>
            <a:fld id="{CE1182A9-9828-47CD-BA84-876812382F55}" type="slidenum">
              <a:rPr lang="tr-TR" smtClean="0"/>
              <a:t>‹#›</a:t>
            </a:fld>
            <a:endParaRPr lang="tr-TR"/>
          </a:p>
        </p:txBody>
      </p:sp>
    </p:spTree>
    <p:extLst>
      <p:ext uri="{BB962C8B-B14F-4D97-AF65-F5344CB8AC3E}">
        <p14:creationId xmlns:p14="http://schemas.microsoft.com/office/powerpoint/2010/main" val="236262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C9C403A-61A6-5D27-030E-4049554D7713}"/>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CB10EE0E-D1B4-EFAC-F319-6CC8D5ADEB1F}"/>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7D0D134-D1C5-4394-770B-F19C613F80A7}"/>
              </a:ext>
            </a:extLst>
          </p:cNvPr>
          <p:cNvSpPr>
            <a:spLocks noGrp="1"/>
          </p:cNvSpPr>
          <p:nvPr>
            <p:ph type="dt" sz="half" idx="10"/>
          </p:nvPr>
        </p:nvSpPr>
        <p:spPr/>
        <p:txBody>
          <a:bodyPr/>
          <a:lstStyle/>
          <a:p>
            <a:fld id="{E5DFF615-CC9B-46BD-AC59-682042BD85C0}" type="datetimeFigureOut">
              <a:rPr lang="tr-TR" smtClean="0"/>
              <a:t>1.08.2023</a:t>
            </a:fld>
            <a:endParaRPr lang="tr-TR"/>
          </a:p>
        </p:txBody>
      </p:sp>
      <p:sp>
        <p:nvSpPr>
          <p:cNvPr id="5" name="Alt Bilgi Yer Tutucusu 4">
            <a:extLst>
              <a:ext uri="{FF2B5EF4-FFF2-40B4-BE49-F238E27FC236}">
                <a16:creationId xmlns:a16="http://schemas.microsoft.com/office/drawing/2014/main" id="{EB3A7C25-C8F5-71E4-AF38-4F4013BE4CF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98059AF-9B73-A4F3-B4A8-B8687DFE379D}"/>
              </a:ext>
            </a:extLst>
          </p:cNvPr>
          <p:cNvSpPr>
            <a:spLocks noGrp="1"/>
          </p:cNvSpPr>
          <p:nvPr>
            <p:ph type="sldNum" sz="quarter" idx="12"/>
          </p:nvPr>
        </p:nvSpPr>
        <p:spPr/>
        <p:txBody>
          <a:bodyPr/>
          <a:lstStyle/>
          <a:p>
            <a:fld id="{CE1182A9-9828-47CD-BA84-876812382F55}" type="slidenum">
              <a:rPr lang="tr-TR" smtClean="0"/>
              <a:t>‹#›</a:t>
            </a:fld>
            <a:endParaRPr lang="tr-TR"/>
          </a:p>
        </p:txBody>
      </p:sp>
    </p:spTree>
    <p:extLst>
      <p:ext uri="{BB962C8B-B14F-4D97-AF65-F5344CB8AC3E}">
        <p14:creationId xmlns:p14="http://schemas.microsoft.com/office/powerpoint/2010/main" val="861895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F79711EE-CA92-D2B0-98D6-483EE9193617}"/>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B0A50DE0-D86F-D520-4D78-E3BBC28C5FAF}"/>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22C1270-34EB-1550-CE7E-98F191AAE528}"/>
              </a:ext>
            </a:extLst>
          </p:cNvPr>
          <p:cNvSpPr>
            <a:spLocks noGrp="1"/>
          </p:cNvSpPr>
          <p:nvPr>
            <p:ph type="dt" sz="half" idx="10"/>
          </p:nvPr>
        </p:nvSpPr>
        <p:spPr/>
        <p:txBody>
          <a:bodyPr/>
          <a:lstStyle/>
          <a:p>
            <a:fld id="{E5DFF615-CC9B-46BD-AC59-682042BD85C0}" type="datetimeFigureOut">
              <a:rPr lang="tr-TR" smtClean="0"/>
              <a:t>1.08.2023</a:t>
            </a:fld>
            <a:endParaRPr lang="tr-TR"/>
          </a:p>
        </p:txBody>
      </p:sp>
      <p:sp>
        <p:nvSpPr>
          <p:cNvPr id="5" name="Alt Bilgi Yer Tutucusu 4">
            <a:extLst>
              <a:ext uri="{FF2B5EF4-FFF2-40B4-BE49-F238E27FC236}">
                <a16:creationId xmlns:a16="http://schemas.microsoft.com/office/drawing/2014/main" id="{180A81A2-218D-2AB8-E8D8-66DAD67CA07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B325D9D-9388-850B-4E67-E8BF1DE6CC1A}"/>
              </a:ext>
            </a:extLst>
          </p:cNvPr>
          <p:cNvSpPr>
            <a:spLocks noGrp="1"/>
          </p:cNvSpPr>
          <p:nvPr>
            <p:ph type="sldNum" sz="quarter" idx="12"/>
          </p:nvPr>
        </p:nvSpPr>
        <p:spPr/>
        <p:txBody>
          <a:bodyPr/>
          <a:lstStyle/>
          <a:p>
            <a:fld id="{CE1182A9-9828-47CD-BA84-876812382F55}" type="slidenum">
              <a:rPr lang="tr-TR" smtClean="0"/>
              <a:t>‹#›</a:t>
            </a:fld>
            <a:endParaRPr lang="tr-TR"/>
          </a:p>
        </p:txBody>
      </p:sp>
    </p:spTree>
    <p:extLst>
      <p:ext uri="{BB962C8B-B14F-4D97-AF65-F5344CB8AC3E}">
        <p14:creationId xmlns:p14="http://schemas.microsoft.com/office/powerpoint/2010/main" val="61642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0F20471-ABC5-E468-08D4-5C2B9F9D204C}"/>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CD4A570C-69CE-93DB-D4BB-CC3E63D4398C}"/>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17F0D4F-5E59-ABCC-EE87-63C5A485E0D8}"/>
              </a:ext>
            </a:extLst>
          </p:cNvPr>
          <p:cNvSpPr>
            <a:spLocks noGrp="1"/>
          </p:cNvSpPr>
          <p:nvPr>
            <p:ph type="dt" sz="half" idx="10"/>
          </p:nvPr>
        </p:nvSpPr>
        <p:spPr/>
        <p:txBody>
          <a:bodyPr/>
          <a:lstStyle/>
          <a:p>
            <a:fld id="{E5DFF615-CC9B-46BD-AC59-682042BD85C0}" type="datetimeFigureOut">
              <a:rPr lang="tr-TR" smtClean="0"/>
              <a:t>1.08.2023</a:t>
            </a:fld>
            <a:endParaRPr lang="tr-TR"/>
          </a:p>
        </p:txBody>
      </p:sp>
      <p:sp>
        <p:nvSpPr>
          <p:cNvPr id="5" name="Alt Bilgi Yer Tutucusu 4">
            <a:extLst>
              <a:ext uri="{FF2B5EF4-FFF2-40B4-BE49-F238E27FC236}">
                <a16:creationId xmlns:a16="http://schemas.microsoft.com/office/drawing/2014/main" id="{443C99E3-AE7B-686C-D6AC-CA44145F5C0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BBE5CEA-5114-D1DD-D391-C30388BF32A7}"/>
              </a:ext>
            </a:extLst>
          </p:cNvPr>
          <p:cNvSpPr>
            <a:spLocks noGrp="1"/>
          </p:cNvSpPr>
          <p:nvPr>
            <p:ph type="sldNum" sz="quarter" idx="12"/>
          </p:nvPr>
        </p:nvSpPr>
        <p:spPr/>
        <p:txBody>
          <a:bodyPr/>
          <a:lstStyle/>
          <a:p>
            <a:fld id="{CE1182A9-9828-47CD-BA84-876812382F55}" type="slidenum">
              <a:rPr lang="tr-TR" smtClean="0"/>
              <a:t>‹#›</a:t>
            </a:fld>
            <a:endParaRPr lang="tr-TR"/>
          </a:p>
        </p:txBody>
      </p:sp>
    </p:spTree>
    <p:extLst>
      <p:ext uri="{BB962C8B-B14F-4D97-AF65-F5344CB8AC3E}">
        <p14:creationId xmlns:p14="http://schemas.microsoft.com/office/powerpoint/2010/main" val="195684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FD4A0C3-7E9C-8050-9268-0C740140F26A}"/>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D6625B46-1E71-8FCE-9104-ADE56436CD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315E7E32-7D66-F4C6-D9E1-ED7B0A1C314C}"/>
              </a:ext>
            </a:extLst>
          </p:cNvPr>
          <p:cNvSpPr>
            <a:spLocks noGrp="1"/>
          </p:cNvSpPr>
          <p:nvPr>
            <p:ph type="dt" sz="half" idx="10"/>
          </p:nvPr>
        </p:nvSpPr>
        <p:spPr/>
        <p:txBody>
          <a:bodyPr/>
          <a:lstStyle/>
          <a:p>
            <a:fld id="{E5DFF615-CC9B-46BD-AC59-682042BD85C0}" type="datetimeFigureOut">
              <a:rPr lang="tr-TR" smtClean="0"/>
              <a:t>1.08.2023</a:t>
            </a:fld>
            <a:endParaRPr lang="tr-TR"/>
          </a:p>
        </p:txBody>
      </p:sp>
      <p:sp>
        <p:nvSpPr>
          <p:cNvPr id="5" name="Alt Bilgi Yer Tutucusu 4">
            <a:extLst>
              <a:ext uri="{FF2B5EF4-FFF2-40B4-BE49-F238E27FC236}">
                <a16:creationId xmlns:a16="http://schemas.microsoft.com/office/drawing/2014/main" id="{0A22B35A-013E-6AEE-5387-5EB801DE4D1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5A0E5EB-03D2-2DA4-ECB3-35D1F92DF6DC}"/>
              </a:ext>
            </a:extLst>
          </p:cNvPr>
          <p:cNvSpPr>
            <a:spLocks noGrp="1"/>
          </p:cNvSpPr>
          <p:nvPr>
            <p:ph type="sldNum" sz="quarter" idx="12"/>
          </p:nvPr>
        </p:nvSpPr>
        <p:spPr/>
        <p:txBody>
          <a:bodyPr/>
          <a:lstStyle/>
          <a:p>
            <a:fld id="{CE1182A9-9828-47CD-BA84-876812382F55}" type="slidenum">
              <a:rPr lang="tr-TR" smtClean="0"/>
              <a:t>‹#›</a:t>
            </a:fld>
            <a:endParaRPr lang="tr-TR"/>
          </a:p>
        </p:txBody>
      </p:sp>
    </p:spTree>
    <p:extLst>
      <p:ext uri="{BB962C8B-B14F-4D97-AF65-F5344CB8AC3E}">
        <p14:creationId xmlns:p14="http://schemas.microsoft.com/office/powerpoint/2010/main" val="499236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3951510-AE3E-C14D-B8BE-DC3CF49008FF}"/>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63247D7A-5DB0-6AF0-6389-51376D8E93C4}"/>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C6EFD7B0-9C34-FE04-0EB1-C9B8953C82FE}"/>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814D2779-F163-303C-6CEC-E99EE05E15E8}"/>
              </a:ext>
            </a:extLst>
          </p:cNvPr>
          <p:cNvSpPr>
            <a:spLocks noGrp="1"/>
          </p:cNvSpPr>
          <p:nvPr>
            <p:ph type="dt" sz="half" idx="10"/>
          </p:nvPr>
        </p:nvSpPr>
        <p:spPr/>
        <p:txBody>
          <a:bodyPr/>
          <a:lstStyle/>
          <a:p>
            <a:fld id="{E5DFF615-CC9B-46BD-AC59-682042BD85C0}" type="datetimeFigureOut">
              <a:rPr lang="tr-TR" smtClean="0"/>
              <a:t>1.08.2023</a:t>
            </a:fld>
            <a:endParaRPr lang="tr-TR"/>
          </a:p>
        </p:txBody>
      </p:sp>
      <p:sp>
        <p:nvSpPr>
          <p:cNvPr id="6" name="Alt Bilgi Yer Tutucusu 5">
            <a:extLst>
              <a:ext uri="{FF2B5EF4-FFF2-40B4-BE49-F238E27FC236}">
                <a16:creationId xmlns:a16="http://schemas.microsoft.com/office/drawing/2014/main" id="{945AB63A-6FD2-C755-F8D2-0F718470463C}"/>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130DDAF-F416-4BA8-2F75-41739FD19BCA}"/>
              </a:ext>
            </a:extLst>
          </p:cNvPr>
          <p:cNvSpPr>
            <a:spLocks noGrp="1"/>
          </p:cNvSpPr>
          <p:nvPr>
            <p:ph type="sldNum" sz="quarter" idx="12"/>
          </p:nvPr>
        </p:nvSpPr>
        <p:spPr/>
        <p:txBody>
          <a:bodyPr/>
          <a:lstStyle/>
          <a:p>
            <a:fld id="{CE1182A9-9828-47CD-BA84-876812382F55}" type="slidenum">
              <a:rPr lang="tr-TR" smtClean="0"/>
              <a:t>‹#›</a:t>
            </a:fld>
            <a:endParaRPr lang="tr-TR"/>
          </a:p>
        </p:txBody>
      </p:sp>
    </p:spTree>
    <p:extLst>
      <p:ext uri="{BB962C8B-B14F-4D97-AF65-F5344CB8AC3E}">
        <p14:creationId xmlns:p14="http://schemas.microsoft.com/office/powerpoint/2010/main" val="3775271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7E63DF6-4F85-2818-4D12-281DF784821F}"/>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8F6DF61F-B0D1-726B-1210-2154E8C603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C08EE926-EB19-8440-01F2-30C0E3489359}"/>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DAAFE8AD-D098-4613-D0C7-005D1494DC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CD2CB289-FB8F-091A-CA42-858DFDB9EFF1}"/>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29EE6879-3442-21F6-F476-40CD844E4D47}"/>
              </a:ext>
            </a:extLst>
          </p:cNvPr>
          <p:cNvSpPr>
            <a:spLocks noGrp="1"/>
          </p:cNvSpPr>
          <p:nvPr>
            <p:ph type="dt" sz="half" idx="10"/>
          </p:nvPr>
        </p:nvSpPr>
        <p:spPr/>
        <p:txBody>
          <a:bodyPr/>
          <a:lstStyle/>
          <a:p>
            <a:fld id="{E5DFF615-CC9B-46BD-AC59-682042BD85C0}" type="datetimeFigureOut">
              <a:rPr lang="tr-TR" smtClean="0"/>
              <a:t>1.08.2023</a:t>
            </a:fld>
            <a:endParaRPr lang="tr-TR"/>
          </a:p>
        </p:txBody>
      </p:sp>
      <p:sp>
        <p:nvSpPr>
          <p:cNvPr id="8" name="Alt Bilgi Yer Tutucusu 7">
            <a:extLst>
              <a:ext uri="{FF2B5EF4-FFF2-40B4-BE49-F238E27FC236}">
                <a16:creationId xmlns:a16="http://schemas.microsoft.com/office/drawing/2014/main" id="{AAD15DCB-FECE-A407-637A-CFE737157D3F}"/>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8FC9E085-2310-861B-BC5A-B3763704F938}"/>
              </a:ext>
            </a:extLst>
          </p:cNvPr>
          <p:cNvSpPr>
            <a:spLocks noGrp="1"/>
          </p:cNvSpPr>
          <p:nvPr>
            <p:ph type="sldNum" sz="quarter" idx="12"/>
          </p:nvPr>
        </p:nvSpPr>
        <p:spPr/>
        <p:txBody>
          <a:bodyPr/>
          <a:lstStyle/>
          <a:p>
            <a:fld id="{CE1182A9-9828-47CD-BA84-876812382F55}" type="slidenum">
              <a:rPr lang="tr-TR" smtClean="0"/>
              <a:t>‹#›</a:t>
            </a:fld>
            <a:endParaRPr lang="tr-TR"/>
          </a:p>
        </p:txBody>
      </p:sp>
    </p:spTree>
    <p:extLst>
      <p:ext uri="{BB962C8B-B14F-4D97-AF65-F5344CB8AC3E}">
        <p14:creationId xmlns:p14="http://schemas.microsoft.com/office/powerpoint/2010/main" val="743758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EB6661D-494C-40C5-253B-72037A36C7E6}"/>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969DFE0A-3E7D-7752-4A45-59530B662E1A}"/>
              </a:ext>
            </a:extLst>
          </p:cNvPr>
          <p:cNvSpPr>
            <a:spLocks noGrp="1"/>
          </p:cNvSpPr>
          <p:nvPr>
            <p:ph type="dt" sz="half" idx="10"/>
          </p:nvPr>
        </p:nvSpPr>
        <p:spPr/>
        <p:txBody>
          <a:bodyPr/>
          <a:lstStyle/>
          <a:p>
            <a:fld id="{E5DFF615-CC9B-46BD-AC59-682042BD85C0}" type="datetimeFigureOut">
              <a:rPr lang="tr-TR" smtClean="0"/>
              <a:t>1.08.2023</a:t>
            </a:fld>
            <a:endParaRPr lang="tr-TR"/>
          </a:p>
        </p:txBody>
      </p:sp>
      <p:sp>
        <p:nvSpPr>
          <p:cNvPr id="4" name="Alt Bilgi Yer Tutucusu 3">
            <a:extLst>
              <a:ext uri="{FF2B5EF4-FFF2-40B4-BE49-F238E27FC236}">
                <a16:creationId xmlns:a16="http://schemas.microsoft.com/office/drawing/2014/main" id="{31B7760F-E43D-1543-9A5F-7DDEFEE2774A}"/>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8E663A08-CFA5-AC73-89A0-32ACABC083DC}"/>
              </a:ext>
            </a:extLst>
          </p:cNvPr>
          <p:cNvSpPr>
            <a:spLocks noGrp="1"/>
          </p:cNvSpPr>
          <p:nvPr>
            <p:ph type="sldNum" sz="quarter" idx="12"/>
          </p:nvPr>
        </p:nvSpPr>
        <p:spPr/>
        <p:txBody>
          <a:bodyPr/>
          <a:lstStyle/>
          <a:p>
            <a:fld id="{CE1182A9-9828-47CD-BA84-876812382F55}" type="slidenum">
              <a:rPr lang="tr-TR" smtClean="0"/>
              <a:t>‹#›</a:t>
            </a:fld>
            <a:endParaRPr lang="tr-TR"/>
          </a:p>
        </p:txBody>
      </p:sp>
    </p:spTree>
    <p:extLst>
      <p:ext uri="{BB962C8B-B14F-4D97-AF65-F5344CB8AC3E}">
        <p14:creationId xmlns:p14="http://schemas.microsoft.com/office/powerpoint/2010/main" val="4131530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280E5735-63BC-A3CA-AB4F-C40DEB825A40}"/>
              </a:ext>
            </a:extLst>
          </p:cNvPr>
          <p:cNvSpPr>
            <a:spLocks noGrp="1"/>
          </p:cNvSpPr>
          <p:nvPr>
            <p:ph type="dt" sz="half" idx="10"/>
          </p:nvPr>
        </p:nvSpPr>
        <p:spPr/>
        <p:txBody>
          <a:bodyPr/>
          <a:lstStyle/>
          <a:p>
            <a:fld id="{E5DFF615-CC9B-46BD-AC59-682042BD85C0}" type="datetimeFigureOut">
              <a:rPr lang="tr-TR" smtClean="0"/>
              <a:t>1.08.2023</a:t>
            </a:fld>
            <a:endParaRPr lang="tr-TR"/>
          </a:p>
        </p:txBody>
      </p:sp>
      <p:sp>
        <p:nvSpPr>
          <p:cNvPr id="3" name="Alt Bilgi Yer Tutucusu 2">
            <a:extLst>
              <a:ext uri="{FF2B5EF4-FFF2-40B4-BE49-F238E27FC236}">
                <a16:creationId xmlns:a16="http://schemas.microsoft.com/office/drawing/2014/main" id="{248FCDA2-FCED-E506-BF5E-C9A052A05529}"/>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6C244E80-029D-CF54-1B43-C2EE5857B5B2}"/>
              </a:ext>
            </a:extLst>
          </p:cNvPr>
          <p:cNvSpPr>
            <a:spLocks noGrp="1"/>
          </p:cNvSpPr>
          <p:nvPr>
            <p:ph type="sldNum" sz="quarter" idx="12"/>
          </p:nvPr>
        </p:nvSpPr>
        <p:spPr/>
        <p:txBody>
          <a:bodyPr/>
          <a:lstStyle/>
          <a:p>
            <a:fld id="{CE1182A9-9828-47CD-BA84-876812382F55}" type="slidenum">
              <a:rPr lang="tr-TR" smtClean="0"/>
              <a:t>‹#›</a:t>
            </a:fld>
            <a:endParaRPr lang="tr-TR"/>
          </a:p>
        </p:txBody>
      </p:sp>
    </p:spTree>
    <p:extLst>
      <p:ext uri="{BB962C8B-B14F-4D97-AF65-F5344CB8AC3E}">
        <p14:creationId xmlns:p14="http://schemas.microsoft.com/office/powerpoint/2010/main" val="3344648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CF1E08F-9F55-A624-1496-A02F6953A368}"/>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FD758BAD-2662-C4EE-758D-A8C7AA7549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229B0C5E-18A8-27D5-B405-5E68C3CE95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166E9C7-AC75-A17C-792A-885C31207DAA}"/>
              </a:ext>
            </a:extLst>
          </p:cNvPr>
          <p:cNvSpPr>
            <a:spLocks noGrp="1"/>
          </p:cNvSpPr>
          <p:nvPr>
            <p:ph type="dt" sz="half" idx="10"/>
          </p:nvPr>
        </p:nvSpPr>
        <p:spPr/>
        <p:txBody>
          <a:bodyPr/>
          <a:lstStyle/>
          <a:p>
            <a:fld id="{E5DFF615-CC9B-46BD-AC59-682042BD85C0}" type="datetimeFigureOut">
              <a:rPr lang="tr-TR" smtClean="0"/>
              <a:t>1.08.2023</a:t>
            </a:fld>
            <a:endParaRPr lang="tr-TR"/>
          </a:p>
        </p:txBody>
      </p:sp>
      <p:sp>
        <p:nvSpPr>
          <p:cNvPr id="6" name="Alt Bilgi Yer Tutucusu 5">
            <a:extLst>
              <a:ext uri="{FF2B5EF4-FFF2-40B4-BE49-F238E27FC236}">
                <a16:creationId xmlns:a16="http://schemas.microsoft.com/office/drawing/2014/main" id="{FFA5903A-6ADA-F5C3-9AEC-0A05824CD11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D0ACD0E-EF4C-5390-F860-61A855D3E4B5}"/>
              </a:ext>
            </a:extLst>
          </p:cNvPr>
          <p:cNvSpPr>
            <a:spLocks noGrp="1"/>
          </p:cNvSpPr>
          <p:nvPr>
            <p:ph type="sldNum" sz="quarter" idx="12"/>
          </p:nvPr>
        </p:nvSpPr>
        <p:spPr/>
        <p:txBody>
          <a:bodyPr/>
          <a:lstStyle/>
          <a:p>
            <a:fld id="{CE1182A9-9828-47CD-BA84-876812382F55}" type="slidenum">
              <a:rPr lang="tr-TR" smtClean="0"/>
              <a:t>‹#›</a:t>
            </a:fld>
            <a:endParaRPr lang="tr-TR"/>
          </a:p>
        </p:txBody>
      </p:sp>
    </p:spTree>
    <p:extLst>
      <p:ext uri="{BB962C8B-B14F-4D97-AF65-F5344CB8AC3E}">
        <p14:creationId xmlns:p14="http://schemas.microsoft.com/office/powerpoint/2010/main" val="144426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228CE40-C0A4-C41D-D110-0519257B36E3}"/>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27EEFB67-0ABF-9A8E-787E-FCAE88D725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C02EC453-50BC-390A-8373-AF5ABC1F4D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5960D810-82D3-BC78-6188-381BE2072AFF}"/>
              </a:ext>
            </a:extLst>
          </p:cNvPr>
          <p:cNvSpPr>
            <a:spLocks noGrp="1"/>
          </p:cNvSpPr>
          <p:nvPr>
            <p:ph type="dt" sz="half" idx="10"/>
          </p:nvPr>
        </p:nvSpPr>
        <p:spPr/>
        <p:txBody>
          <a:bodyPr/>
          <a:lstStyle/>
          <a:p>
            <a:fld id="{E5DFF615-CC9B-46BD-AC59-682042BD85C0}" type="datetimeFigureOut">
              <a:rPr lang="tr-TR" smtClean="0"/>
              <a:t>1.08.2023</a:t>
            </a:fld>
            <a:endParaRPr lang="tr-TR"/>
          </a:p>
        </p:txBody>
      </p:sp>
      <p:sp>
        <p:nvSpPr>
          <p:cNvPr id="6" name="Alt Bilgi Yer Tutucusu 5">
            <a:extLst>
              <a:ext uri="{FF2B5EF4-FFF2-40B4-BE49-F238E27FC236}">
                <a16:creationId xmlns:a16="http://schemas.microsoft.com/office/drawing/2014/main" id="{02115AE7-6BE0-BAE1-82DE-9A3587CB2BF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2B14E22-F199-1017-3BC4-7AB20D523B7A}"/>
              </a:ext>
            </a:extLst>
          </p:cNvPr>
          <p:cNvSpPr>
            <a:spLocks noGrp="1"/>
          </p:cNvSpPr>
          <p:nvPr>
            <p:ph type="sldNum" sz="quarter" idx="12"/>
          </p:nvPr>
        </p:nvSpPr>
        <p:spPr/>
        <p:txBody>
          <a:bodyPr/>
          <a:lstStyle/>
          <a:p>
            <a:fld id="{CE1182A9-9828-47CD-BA84-876812382F55}" type="slidenum">
              <a:rPr lang="tr-TR" smtClean="0"/>
              <a:t>‹#›</a:t>
            </a:fld>
            <a:endParaRPr lang="tr-TR"/>
          </a:p>
        </p:txBody>
      </p:sp>
    </p:spTree>
    <p:extLst>
      <p:ext uri="{BB962C8B-B14F-4D97-AF65-F5344CB8AC3E}">
        <p14:creationId xmlns:p14="http://schemas.microsoft.com/office/powerpoint/2010/main" val="3221579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07A4505B-00E1-7872-F877-13EF2DBABD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70B327A7-8813-F735-1196-09568DA0BD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B35DD5A-3717-1EC5-FF95-704441CACE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DFF615-CC9B-46BD-AC59-682042BD85C0}" type="datetimeFigureOut">
              <a:rPr lang="tr-TR" smtClean="0"/>
              <a:t>1.08.2023</a:t>
            </a:fld>
            <a:endParaRPr lang="tr-TR"/>
          </a:p>
        </p:txBody>
      </p:sp>
      <p:sp>
        <p:nvSpPr>
          <p:cNvPr id="5" name="Alt Bilgi Yer Tutucusu 4">
            <a:extLst>
              <a:ext uri="{FF2B5EF4-FFF2-40B4-BE49-F238E27FC236}">
                <a16:creationId xmlns:a16="http://schemas.microsoft.com/office/drawing/2014/main" id="{847EFDFC-2CC3-D57D-5EFB-25885C5661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284FE983-D8B7-ED2F-4CD6-08C2BD9525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1182A9-9828-47CD-BA84-876812382F55}" type="slidenum">
              <a:rPr lang="tr-TR" smtClean="0"/>
              <a:t>‹#›</a:t>
            </a:fld>
            <a:endParaRPr lang="tr-TR"/>
          </a:p>
        </p:txBody>
      </p:sp>
    </p:spTree>
    <p:extLst>
      <p:ext uri="{BB962C8B-B14F-4D97-AF65-F5344CB8AC3E}">
        <p14:creationId xmlns:p14="http://schemas.microsoft.com/office/powerpoint/2010/main" val="29393310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D201F21-4E1F-9093-6545-F968BB9267CF}"/>
              </a:ext>
            </a:extLst>
          </p:cNvPr>
          <p:cNvSpPr>
            <a:spLocks noGrp="1"/>
          </p:cNvSpPr>
          <p:nvPr>
            <p:ph type="ctrTitle"/>
          </p:nvPr>
        </p:nvSpPr>
        <p:spPr>
          <a:xfrm>
            <a:off x="420278" y="838987"/>
            <a:ext cx="11351443" cy="1809945"/>
          </a:xfrm>
        </p:spPr>
        <p:txBody>
          <a:bodyPr>
            <a:noAutofit/>
          </a:bodyPr>
          <a:lstStyle/>
          <a:p>
            <a:r>
              <a:rPr lang="tr-TR" b="1" dirty="0">
                <a:solidFill>
                  <a:srgbClr val="FF0000"/>
                </a:solidFill>
              </a:rPr>
              <a:t>KIRŞEHİR AHİ EVRAN ÜNİVERSİTESİ</a:t>
            </a:r>
            <a:br>
              <a:rPr lang="tr-TR" b="1" dirty="0">
                <a:solidFill>
                  <a:srgbClr val="FF0000"/>
                </a:solidFill>
              </a:rPr>
            </a:br>
            <a:r>
              <a:rPr lang="tr-TR" b="1" dirty="0">
                <a:solidFill>
                  <a:srgbClr val="FF0000"/>
                </a:solidFill>
              </a:rPr>
              <a:t>ETİK DAVRANIŞ İLKELERİ REHBERİ</a:t>
            </a:r>
          </a:p>
        </p:txBody>
      </p:sp>
      <p:pic>
        <p:nvPicPr>
          <p:cNvPr id="7" name="Resim 6">
            <a:extLst>
              <a:ext uri="{FF2B5EF4-FFF2-40B4-BE49-F238E27FC236}">
                <a16:creationId xmlns:a16="http://schemas.microsoft.com/office/drawing/2014/main" id="{9D6EE1FA-13B9-38B4-C06F-EF82AA30D0AD}"/>
              </a:ext>
            </a:extLst>
          </p:cNvPr>
          <p:cNvPicPr>
            <a:picLocks noChangeAspect="1"/>
          </p:cNvPicPr>
          <p:nvPr/>
        </p:nvPicPr>
        <p:blipFill>
          <a:blip r:embed="rId2"/>
          <a:stretch>
            <a:fillRect/>
          </a:stretch>
        </p:blipFill>
        <p:spPr>
          <a:xfrm>
            <a:off x="4637265" y="3117783"/>
            <a:ext cx="2917469" cy="2901230"/>
          </a:xfrm>
          <a:prstGeom prst="rect">
            <a:avLst/>
          </a:prstGeom>
        </p:spPr>
      </p:pic>
    </p:spTree>
    <p:extLst>
      <p:ext uri="{BB962C8B-B14F-4D97-AF65-F5344CB8AC3E}">
        <p14:creationId xmlns:p14="http://schemas.microsoft.com/office/powerpoint/2010/main" val="40495106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AF751EF-E354-6A2D-DE4D-E7716B565A96}"/>
              </a:ext>
            </a:extLst>
          </p:cNvPr>
          <p:cNvSpPr>
            <a:spLocks noGrp="1"/>
          </p:cNvSpPr>
          <p:nvPr>
            <p:ph type="title"/>
          </p:nvPr>
        </p:nvSpPr>
        <p:spPr/>
        <p:txBody>
          <a:bodyPr/>
          <a:lstStyle/>
          <a:p>
            <a:r>
              <a:rPr lang="tr-TR" b="1" dirty="0">
                <a:solidFill>
                  <a:srgbClr val="FF0000"/>
                </a:solidFill>
              </a:rPr>
              <a:t>3. İdari Personelin Yükümlülükleri</a:t>
            </a:r>
          </a:p>
        </p:txBody>
      </p:sp>
      <p:sp>
        <p:nvSpPr>
          <p:cNvPr id="3" name="İçerik Yer Tutucusu 2">
            <a:extLst>
              <a:ext uri="{FF2B5EF4-FFF2-40B4-BE49-F238E27FC236}">
                <a16:creationId xmlns:a16="http://schemas.microsoft.com/office/drawing/2014/main" id="{CDC0F4F4-9B53-F140-198D-E6072D87D45F}"/>
              </a:ext>
            </a:extLst>
          </p:cNvPr>
          <p:cNvSpPr>
            <a:spLocks noGrp="1"/>
          </p:cNvSpPr>
          <p:nvPr>
            <p:ph idx="1"/>
          </p:nvPr>
        </p:nvSpPr>
        <p:spPr/>
        <p:txBody>
          <a:bodyPr>
            <a:normAutofit fontScale="70000" lnSpcReduction="20000"/>
          </a:bodyPr>
          <a:lstStyle/>
          <a:p>
            <a:r>
              <a:rPr lang="tr-TR" b="1" dirty="0"/>
              <a:t>Üniversite personeli aşağıdaki görevini yürütürken, kurumsal sorumluluk bilinci ile hareket ederler ve aşağıdaki etik ilke ve davranış kurallarına uymayı kabul ederler:</a:t>
            </a:r>
          </a:p>
          <a:p>
            <a:pPr lvl="1"/>
            <a:r>
              <a:rPr lang="tr-TR" dirty="0"/>
              <a:t>(a) Akademik ve idari personelle öğrencilere eşit ve saygılı davranırlar.</a:t>
            </a:r>
          </a:p>
          <a:p>
            <a:pPr lvl="1"/>
            <a:r>
              <a:rPr lang="tr-TR" dirty="0"/>
              <a:t>(b) Görevlerini yürütürken akademik ve idari personel ile öğrenciler arasında hiçbir ayrım (politik, cinsiyet, inanç, ırk </a:t>
            </a:r>
            <a:r>
              <a:rPr lang="tr-TR" dirty="0" err="1"/>
              <a:t>vs</a:t>
            </a:r>
            <a:r>
              <a:rPr lang="tr-TR" dirty="0"/>
              <a:t>) yapmazlar.</a:t>
            </a:r>
          </a:p>
          <a:p>
            <a:pPr lvl="1"/>
            <a:r>
              <a:rPr lang="tr-TR" dirty="0"/>
              <a:t>(c) Akademik ve idari personelle öğrencilere karşı kırıcı, tehdit edici ya da aşağılayıcı davranışta bulunamazlar.</a:t>
            </a:r>
          </a:p>
          <a:p>
            <a:pPr lvl="1"/>
            <a:r>
              <a:rPr lang="tr-TR" dirty="0"/>
              <a:t>(ç) Üniversite personelini ve öğrencileri kişisel çıkar ve özel işleri için kullanmazlar.</a:t>
            </a:r>
          </a:p>
          <a:p>
            <a:pPr lvl="1"/>
            <a:r>
              <a:rPr lang="tr-TR" dirty="0"/>
              <a:t>(d) Görevleri ile ilgili bilgileri edinme ve gerekli kurallara uyma sorumluluğunu yüklenirler.</a:t>
            </a:r>
          </a:p>
          <a:p>
            <a:pPr lvl="1"/>
            <a:r>
              <a:rPr lang="tr-TR" dirty="0"/>
              <a:t>(e) Üniversitenin olanaklarını kendi şahsi çıkarları ve kazançları için kullanmazlar.</a:t>
            </a:r>
          </a:p>
          <a:p>
            <a:pPr lvl="1"/>
            <a:r>
              <a:rPr lang="tr-TR" dirty="0"/>
              <a:t>(f) Kurum dışında, üniversitedeki görev ve sorumluluklarıyla bağdaşmayan profesyonel etkinliklerle meşgul olmazlar</a:t>
            </a:r>
          </a:p>
          <a:p>
            <a:pPr lvl="1"/>
            <a:r>
              <a:rPr lang="tr-TR" dirty="0"/>
              <a:t>(g) Hizmetleri sırasında, akademik ve idari personelle öğrenciler hakkında edindikleri bilgileri, yasal olarak talep edilmedikçe başkalarıyla paylaşmazlar.</a:t>
            </a:r>
          </a:p>
          <a:p>
            <a:pPr lvl="1"/>
            <a:r>
              <a:rPr lang="tr-TR" dirty="0"/>
              <a:t>(h) Üniversite ile iş yapan kurum ve bireylere karşı saygılı davranırlar.</a:t>
            </a:r>
          </a:p>
          <a:p>
            <a:pPr lvl="1"/>
            <a:r>
              <a:rPr lang="tr-TR" dirty="0"/>
              <a:t>(ı) Akademik ve idari personel ile öğrenciler ayrıca üniversite ile iş yapan kurum ve bireylere yasal olarak sunmaları gereken hizmeti, geçerli olmayan nedenlerle reddedemez veya geciktiremezler.</a:t>
            </a:r>
          </a:p>
          <a:p>
            <a:pPr lvl="1"/>
            <a:r>
              <a:rPr lang="tr-TR" dirty="0"/>
              <a:t>(i) Verdikleri hizmeti etkileyebilecek bir ödül, hediye, ikram veya bağışı doğrudan ya da dolaylı olarak talep veya kabul edemezler.</a:t>
            </a:r>
          </a:p>
          <a:p>
            <a:pPr marL="0" indent="0">
              <a:buNone/>
            </a:pPr>
            <a:endParaRPr lang="tr-TR" dirty="0"/>
          </a:p>
        </p:txBody>
      </p:sp>
    </p:spTree>
    <p:extLst>
      <p:ext uri="{BB962C8B-B14F-4D97-AF65-F5344CB8AC3E}">
        <p14:creationId xmlns:p14="http://schemas.microsoft.com/office/powerpoint/2010/main" val="263997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C65EF06-BA70-E38A-4396-91C3B43E9B6D}"/>
              </a:ext>
            </a:extLst>
          </p:cNvPr>
          <p:cNvSpPr>
            <a:spLocks noGrp="1"/>
          </p:cNvSpPr>
          <p:nvPr>
            <p:ph type="title"/>
          </p:nvPr>
        </p:nvSpPr>
        <p:spPr/>
        <p:txBody>
          <a:bodyPr/>
          <a:lstStyle/>
          <a:p>
            <a:r>
              <a:rPr lang="tr-TR" b="1" dirty="0">
                <a:solidFill>
                  <a:srgbClr val="FF0000"/>
                </a:solidFill>
              </a:rPr>
              <a:t>4. Bilimsel Araştırma, Yayın ve Değerlendirme Etiği</a:t>
            </a:r>
          </a:p>
        </p:txBody>
      </p:sp>
      <p:sp>
        <p:nvSpPr>
          <p:cNvPr id="3" name="İçerik Yer Tutucusu 2">
            <a:extLst>
              <a:ext uri="{FF2B5EF4-FFF2-40B4-BE49-F238E27FC236}">
                <a16:creationId xmlns:a16="http://schemas.microsoft.com/office/drawing/2014/main" id="{57E616DD-9891-8BCA-1743-E65EB341D7DD}"/>
              </a:ext>
            </a:extLst>
          </p:cNvPr>
          <p:cNvSpPr>
            <a:spLocks noGrp="1"/>
          </p:cNvSpPr>
          <p:nvPr>
            <p:ph idx="1"/>
          </p:nvPr>
        </p:nvSpPr>
        <p:spPr/>
        <p:txBody>
          <a:bodyPr>
            <a:normAutofit fontScale="92500" lnSpcReduction="10000"/>
          </a:bodyPr>
          <a:lstStyle/>
          <a:p>
            <a:r>
              <a:rPr lang="tr-TR" b="1" dirty="0"/>
              <a:t>A. Bilimsel Araştırma ve Yayın Etiği</a:t>
            </a:r>
          </a:p>
          <a:p>
            <a:pPr lvl="1"/>
            <a:r>
              <a:rPr lang="tr-TR" dirty="0"/>
              <a:t>(a) Bilimsel araştırmalarda uyulacak temel ilkeler; araştırmanın tasarımı ve yürütülmesinde gerekli yeterliliğe sahip olmak, araştırmanın yapılışı ve bulguların analizi sırasında özeleştiri, dürüstlük ve şeffaflığı korumaktır. </a:t>
            </a:r>
          </a:p>
          <a:p>
            <a:pPr lvl="1"/>
            <a:r>
              <a:rPr lang="tr-TR" dirty="0"/>
              <a:t>(b) Bilimsel bir çalışma, araştırma metodolojisi ve araştırma etiğine uygun yapılır.</a:t>
            </a:r>
          </a:p>
          <a:p>
            <a:pPr lvl="1"/>
            <a:r>
              <a:rPr lang="tr-TR" dirty="0"/>
              <a:t>(c) Bilimsel bir yayında “bilimsel etiğe” uygun davranılması gerekir. </a:t>
            </a:r>
          </a:p>
          <a:p>
            <a:pPr lvl="1"/>
            <a:r>
              <a:rPr lang="tr-TR" dirty="0"/>
              <a:t>(ç) Bilimsel yayınlarda bilim etiği ve yayın ilkelerine uygun şekilde atıfta bulunulup yararlanılan kaynakların bilimsel yazım kurallarına uygun şekilde yazılması esastır.</a:t>
            </a:r>
          </a:p>
          <a:p>
            <a:pPr lvl="1"/>
            <a:r>
              <a:rPr lang="tr-TR" dirty="0"/>
              <a:t>(d) Bir kongre veya toplantıda sunulan bir araştırma, toplantı veya kongrelerde sunulduğu belirtilerek yayınlanabilir. </a:t>
            </a:r>
          </a:p>
          <a:p>
            <a:pPr lvl="1"/>
            <a:r>
              <a:rPr lang="tr-TR" dirty="0"/>
              <a:t>(e) Bilimsel yayınlarda yazarlık haklarının gözetilmesi esastır. Yayından sonra çıkabilecek olası anlaşmazlıkların baştan önlenebilmesi için kimlerin yazar, kimlerin destek verenler olduğu, kimlere teşekkür edildiği çalışmanın başında belirtilir. Yayınlarda isim sıralaması araştırmaya verilen katkı oranında belirlenir.</a:t>
            </a:r>
          </a:p>
        </p:txBody>
      </p:sp>
    </p:spTree>
    <p:extLst>
      <p:ext uri="{BB962C8B-B14F-4D97-AF65-F5344CB8AC3E}">
        <p14:creationId xmlns:p14="http://schemas.microsoft.com/office/powerpoint/2010/main" val="9504639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F3B5ABB-395B-BE88-0C16-5B9C20047992}"/>
              </a:ext>
            </a:extLst>
          </p:cNvPr>
          <p:cNvSpPr>
            <a:spLocks noGrp="1"/>
          </p:cNvSpPr>
          <p:nvPr>
            <p:ph type="title"/>
          </p:nvPr>
        </p:nvSpPr>
        <p:spPr/>
        <p:txBody>
          <a:bodyPr/>
          <a:lstStyle/>
          <a:p>
            <a:r>
              <a:rPr lang="tr-TR" b="1" dirty="0">
                <a:solidFill>
                  <a:srgbClr val="FF0000"/>
                </a:solidFill>
              </a:rPr>
              <a:t>4. Bilimsel Araştırma, Yayın ve Değerlendirme Etiği</a:t>
            </a:r>
            <a:endParaRPr lang="tr-TR" dirty="0"/>
          </a:p>
        </p:txBody>
      </p:sp>
      <p:sp>
        <p:nvSpPr>
          <p:cNvPr id="3" name="İçerik Yer Tutucusu 2">
            <a:extLst>
              <a:ext uri="{FF2B5EF4-FFF2-40B4-BE49-F238E27FC236}">
                <a16:creationId xmlns:a16="http://schemas.microsoft.com/office/drawing/2014/main" id="{CB152052-E1E5-3F67-21C8-E390CC2000C6}"/>
              </a:ext>
            </a:extLst>
          </p:cNvPr>
          <p:cNvSpPr>
            <a:spLocks noGrp="1"/>
          </p:cNvSpPr>
          <p:nvPr>
            <p:ph idx="1"/>
          </p:nvPr>
        </p:nvSpPr>
        <p:spPr/>
        <p:txBody>
          <a:bodyPr>
            <a:normAutofit fontScale="85000" lnSpcReduction="20000"/>
          </a:bodyPr>
          <a:lstStyle/>
          <a:p>
            <a:r>
              <a:rPr lang="tr-TR" b="1" dirty="0"/>
              <a:t>B. Bilimsel Değerlendirme Etiği</a:t>
            </a:r>
          </a:p>
          <a:p>
            <a:r>
              <a:rPr lang="tr-TR" dirty="0"/>
              <a:t>Yayın değerlendirmeleri, akademik yükseltmeler, bilirkişilikler, sınav jürileri ve dergi hakemliklerinde gözetilmesi gereken temel etik değer ve ilkeler: </a:t>
            </a:r>
          </a:p>
          <a:p>
            <a:pPr lvl="1"/>
            <a:r>
              <a:rPr lang="tr-TR" dirty="0"/>
              <a:t>a) Bağımsız, tarafsız, şeffaf ve tutarlı davranır.</a:t>
            </a:r>
          </a:p>
          <a:p>
            <a:pPr lvl="1"/>
            <a:r>
              <a:rPr lang="tr-TR" dirty="0"/>
              <a:t>(b) Dürüst olmaya, doğruyu söylemeye, ön yargılı olmamaya, gizlilik ilkesine özen gösterir.</a:t>
            </a:r>
          </a:p>
          <a:p>
            <a:pPr lvl="1"/>
            <a:r>
              <a:rPr lang="tr-TR" dirty="0"/>
              <a:t>(c) Eşitlik ilkesine uygun hareket eder.</a:t>
            </a:r>
          </a:p>
          <a:p>
            <a:pPr lvl="1"/>
            <a:r>
              <a:rPr lang="tr-TR" dirty="0"/>
              <a:t>(ç) Değerlendirmeyi öngörülen sürede tamamlar, değerlendirme sürecinde sadece eleştirel davranmaz, yapıcı geribildirim ve önerilerde bulunur.</a:t>
            </a:r>
          </a:p>
          <a:p>
            <a:pPr lvl="1"/>
            <a:r>
              <a:rPr lang="tr-TR" dirty="0"/>
              <a:t>(d) Hakemlik görevini esinlenmeler ya da fikir hırsızlıkları yaparak kötüye kullanmaz; bu kapsamda haksız çıkar sağlamaz.</a:t>
            </a:r>
          </a:p>
          <a:p>
            <a:pPr lvl="1"/>
            <a:r>
              <a:rPr lang="tr-TR" dirty="0"/>
              <a:t>(f) Bir araştırmanın yayınlanmasını bilimsel gerekçeler dışında engellemez ya da geciktirmez.</a:t>
            </a:r>
          </a:p>
          <a:p>
            <a:pPr lvl="1"/>
            <a:r>
              <a:rPr lang="tr-TR" dirty="0"/>
              <a:t>(g) Yayın editörlüğü sürecinde hakem belirlerken bilimsel ölçütün dışına çıkmaz, alanla ilgili uzmanların hakem olarak belirlenmesine özen gösterir.</a:t>
            </a:r>
          </a:p>
          <a:p>
            <a:pPr lvl="1"/>
            <a:r>
              <a:rPr lang="tr-TR" dirty="0"/>
              <a:t>(h) Kendi çalışma alanı dışında yapılmış araştırmalar için iletilen değerlendirme taleplerini kabul etmez.</a:t>
            </a:r>
          </a:p>
        </p:txBody>
      </p:sp>
    </p:spTree>
    <p:extLst>
      <p:ext uri="{BB962C8B-B14F-4D97-AF65-F5344CB8AC3E}">
        <p14:creationId xmlns:p14="http://schemas.microsoft.com/office/powerpoint/2010/main" val="1707557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1E2EBB-7772-1983-563F-5F4A20E2A83A}"/>
              </a:ext>
            </a:extLst>
          </p:cNvPr>
          <p:cNvSpPr>
            <a:spLocks noGrp="1"/>
          </p:cNvSpPr>
          <p:nvPr>
            <p:ph type="title"/>
          </p:nvPr>
        </p:nvSpPr>
        <p:spPr/>
        <p:txBody>
          <a:bodyPr/>
          <a:lstStyle/>
          <a:p>
            <a:r>
              <a:rPr lang="tr-TR" b="1" dirty="0">
                <a:solidFill>
                  <a:srgbClr val="FF0000"/>
                </a:solidFill>
              </a:rPr>
              <a:t>5. Eğitim ve Öğretim Etiği</a:t>
            </a:r>
          </a:p>
        </p:txBody>
      </p:sp>
      <p:sp>
        <p:nvSpPr>
          <p:cNvPr id="3" name="İçerik Yer Tutucusu 2">
            <a:extLst>
              <a:ext uri="{FF2B5EF4-FFF2-40B4-BE49-F238E27FC236}">
                <a16:creationId xmlns:a16="http://schemas.microsoft.com/office/drawing/2014/main" id="{13E0091C-583E-6975-8F99-1BF45BEA00D2}"/>
              </a:ext>
            </a:extLst>
          </p:cNvPr>
          <p:cNvSpPr>
            <a:spLocks noGrp="1"/>
          </p:cNvSpPr>
          <p:nvPr>
            <p:ph idx="1"/>
          </p:nvPr>
        </p:nvSpPr>
        <p:spPr/>
        <p:txBody>
          <a:bodyPr>
            <a:normAutofit fontScale="92500"/>
          </a:bodyPr>
          <a:lstStyle/>
          <a:p>
            <a:r>
              <a:rPr lang="tr-TR" b="1" dirty="0"/>
              <a:t>A. Öğretim Elemanlarının Eğitim ve Öğretim Sürecindeki Sorumlulukları</a:t>
            </a:r>
          </a:p>
          <a:p>
            <a:pPr lvl="1"/>
            <a:r>
              <a:rPr lang="tr-TR" dirty="0"/>
              <a:t>(a) Derslerini, yetkili kurulların onayladığı program içeriğine uygun olarak verirler.</a:t>
            </a:r>
          </a:p>
          <a:p>
            <a:pPr lvl="1"/>
            <a:r>
              <a:rPr lang="tr-TR" dirty="0"/>
              <a:t>(b) Engelli öğrencilere, ilgili yasaların gerektirdiği destek ve yardımı sağlarlar.</a:t>
            </a:r>
          </a:p>
          <a:p>
            <a:pPr lvl="1"/>
            <a:r>
              <a:rPr lang="tr-TR" dirty="0"/>
              <a:t>(c) Derslerini programında belirlenen yer ve zamanda yapmaya özen gösterirler.</a:t>
            </a:r>
          </a:p>
          <a:p>
            <a:pPr lvl="1"/>
            <a:r>
              <a:rPr lang="tr-TR" dirty="0"/>
              <a:t>(ç) Verdikleri dersler için Bologna Bilgi Paketi ve AYDEP Öğretim Portalında öngörüldüğü şekilde ders planı hazırlayıp, bu planı öğrencilerle paylaşırlar.</a:t>
            </a:r>
          </a:p>
          <a:p>
            <a:pPr lvl="1"/>
            <a:r>
              <a:rPr lang="tr-TR" dirty="0"/>
              <a:t>(d) İlgili mevzuat gereğince öğrencilerin derslerden aldıkları notları, mahkeme kararı ve öğrencinin yazılı izni olmadıkça üçüncü tarafla paylaşmazlar.</a:t>
            </a:r>
          </a:p>
          <a:p>
            <a:pPr lvl="1"/>
            <a:r>
              <a:rPr lang="tr-TR" dirty="0"/>
              <a:t>(e) İzinsiz veya yasal mazereti olmaksızın üniversitedeki görevlerini aksatmazlar.</a:t>
            </a:r>
          </a:p>
        </p:txBody>
      </p:sp>
    </p:spTree>
    <p:extLst>
      <p:ext uri="{BB962C8B-B14F-4D97-AF65-F5344CB8AC3E}">
        <p14:creationId xmlns:p14="http://schemas.microsoft.com/office/powerpoint/2010/main" val="8747363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B49E1CC-37D0-DF79-5FB9-95338A358B56}"/>
              </a:ext>
            </a:extLst>
          </p:cNvPr>
          <p:cNvSpPr>
            <a:spLocks noGrp="1"/>
          </p:cNvSpPr>
          <p:nvPr>
            <p:ph type="title"/>
          </p:nvPr>
        </p:nvSpPr>
        <p:spPr/>
        <p:txBody>
          <a:bodyPr/>
          <a:lstStyle/>
          <a:p>
            <a:r>
              <a:rPr lang="tr-TR" b="1" dirty="0">
                <a:solidFill>
                  <a:srgbClr val="FF0000"/>
                </a:solidFill>
              </a:rPr>
              <a:t>5. Eğitim ve Öğretim Etiği</a:t>
            </a:r>
            <a:endParaRPr lang="tr-TR" dirty="0"/>
          </a:p>
        </p:txBody>
      </p:sp>
      <p:sp>
        <p:nvSpPr>
          <p:cNvPr id="3" name="İçerik Yer Tutucusu 2">
            <a:extLst>
              <a:ext uri="{FF2B5EF4-FFF2-40B4-BE49-F238E27FC236}">
                <a16:creationId xmlns:a16="http://schemas.microsoft.com/office/drawing/2014/main" id="{D28DA539-82C1-0F30-289B-D1EFAF885012}"/>
              </a:ext>
            </a:extLst>
          </p:cNvPr>
          <p:cNvSpPr>
            <a:spLocks noGrp="1"/>
          </p:cNvSpPr>
          <p:nvPr>
            <p:ph idx="1"/>
          </p:nvPr>
        </p:nvSpPr>
        <p:spPr/>
        <p:txBody>
          <a:bodyPr>
            <a:normAutofit fontScale="85000" lnSpcReduction="20000"/>
          </a:bodyPr>
          <a:lstStyle/>
          <a:p>
            <a:r>
              <a:rPr lang="tr-TR" b="1" dirty="0"/>
              <a:t>B. Öğretim Elemanlarının Öğrencilere Karşı Yükümlülükleri</a:t>
            </a:r>
          </a:p>
          <a:p>
            <a:pPr lvl="1"/>
            <a:r>
              <a:rPr lang="tr-TR" dirty="0"/>
              <a:t>(a) Öğrencilere, onları araştırma ve öğrenmeye teşvik eden ve cesaretlendiren bir ortam sunarlar.</a:t>
            </a:r>
          </a:p>
          <a:p>
            <a:pPr lvl="1"/>
            <a:r>
              <a:rPr lang="tr-TR" dirty="0"/>
              <a:t>(b) Öğrencileri mesleğin ya da disiplinin temel değer ve ilkelerini öğrenmeye, fikirlerini serbestçe ifade etmeye ve bağımsız düşünmeye teşvik ederler.</a:t>
            </a:r>
          </a:p>
          <a:p>
            <a:pPr lvl="1"/>
            <a:r>
              <a:rPr lang="tr-TR" dirty="0"/>
              <a:t>(c) Verdikleri dersin öğrenme çıktılarını, dersin gerekliliklerini ve değerlendirme ölçütlerini belirlerler.</a:t>
            </a:r>
          </a:p>
          <a:p>
            <a:pPr lvl="1"/>
            <a:r>
              <a:rPr lang="tr-TR" dirty="0"/>
              <a:t>(ç) Öğrencilerin çalışmalarını ve performanslarını adil, tarafsız ve dürüst şekilde değerlendirip, öğrencilere zamanında yapıcı geri bildirimler verirler.</a:t>
            </a:r>
          </a:p>
          <a:p>
            <a:pPr lvl="1"/>
            <a:r>
              <a:rPr lang="tr-TR" dirty="0"/>
              <a:t>(d) Öğrencilerin öğrenme haklarını zedeleyecek uygulamalara müsaade etmezler.</a:t>
            </a:r>
          </a:p>
          <a:p>
            <a:pPr lvl="1"/>
            <a:r>
              <a:rPr lang="tr-TR" dirty="0"/>
              <a:t>(e) Öğrencilerin derslerle ilgili görüş, düşünce ve önerilerini dikkate alırlar.</a:t>
            </a:r>
          </a:p>
          <a:p>
            <a:pPr lvl="1"/>
            <a:r>
              <a:rPr lang="tr-TR" dirty="0"/>
              <a:t>(f) Yasal gereklilik dışında, öğrencilerin özel-kişisel bilgilerini başkalarıyla paylaşmazlar.</a:t>
            </a:r>
          </a:p>
          <a:p>
            <a:pPr lvl="1"/>
            <a:r>
              <a:rPr lang="tr-TR" dirty="0"/>
              <a:t>(g) Kişisel çıkarları için öğrencilerini istismar etmezler, öğrencilerle birlikte yaptıkları çalışmaları öğrencilerin katkılarını belirtmeden sunmazlar/yayınlamazlar.</a:t>
            </a:r>
          </a:p>
          <a:p>
            <a:pPr lvl="1"/>
            <a:r>
              <a:rPr lang="tr-TR" dirty="0"/>
              <a:t>…</a:t>
            </a:r>
          </a:p>
        </p:txBody>
      </p:sp>
    </p:spTree>
    <p:extLst>
      <p:ext uri="{BB962C8B-B14F-4D97-AF65-F5344CB8AC3E}">
        <p14:creationId xmlns:p14="http://schemas.microsoft.com/office/powerpoint/2010/main" val="26100538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D053953-DA5E-94BF-70D6-798B48A3C2E3}"/>
              </a:ext>
            </a:extLst>
          </p:cNvPr>
          <p:cNvSpPr>
            <a:spLocks noGrp="1"/>
          </p:cNvSpPr>
          <p:nvPr>
            <p:ph type="title"/>
          </p:nvPr>
        </p:nvSpPr>
        <p:spPr/>
        <p:txBody>
          <a:bodyPr/>
          <a:lstStyle/>
          <a:p>
            <a:r>
              <a:rPr lang="tr-TR" b="1" dirty="0">
                <a:solidFill>
                  <a:srgbClr val="FF0000"/>
                </a:solidFill>
              </a:rPr>
              <a:t>6. Hizmet Etiği</a:t>
            </a:r>
          </a:p>
        </p:txBody>
      </p:sp>
      <p:sp>
        <p:nvSpPr>
          <p:cNvPr id="3" name="İçerik Yer Tutucusu 2">
            <a:extLst>
              <a:ext uri="{FF2B5EF4-FFF2-40B4-BE49-F238E27FC236}">
                <a16:creationId xmlns:a16="http://schemas.microsoft.com/office/drawing/2014/main" id="{F0833363-296B-A8A9-4599-852F41F4803A}"/>
              </a:ext>
            </a:extLst>
          </p:cNvPr>
          <p:cNvSpPr>
            <a:spLocks noGrp="1"/>
          </p:cNvSpPr>
          <p:nvPr>
            <p:ph idx="1"/>
          </p:nvPr>
        </p:nvSpPr>
        <p:spPr/>
        <p:txBody>
          <a:bodyPr>
            <a:normAutofit fontScale="85000" lnSpcReduction="10000"/>
          </a:bodyPr>
          <a:lstStyle/>
          <a:p>
            <a:r>
              <a:rPr lang="tr-TR" b="1" dirty="0"/>
              <a:t>A. Öğretim Elemanlarının Hizmet Sunumuna İlişkin Etik Değer ve İlkeler</a:t>
            </a:r>
          </a:p>
          <a:p>
            <a:pPr lvl="1"/>
            <a:r>
              <a:rPr lang="tr-TR" dirty="0"/>
              <a:t>(a) Hizmet kapsamındaki eylem ve işlemlerinde yasallık, adalet, eşitlik, dürüstlük, tarafsızlık ve fırsat eşitliği ilkeleri doğrultusunda hareket ederler.</a:t>
            </a:r>
          </a:p>
          <a:p>
            <a:pPr lvl="1"/>
            <a:r>
              <a:rPr lang="tr-TR" dirty="0"/>
              <a:t>(b) Toplumsal sorunlara (çevre, sağlık, eğitim, adalet vb.) duyarlılık gösterir, insanlığın yararını gözetirler.</a:t>
            </a:r>
          </a:p>
          <a:p>
            <a:pPr lvl="1"/>
            <a:r>
              <a:rPr lang="tr-TR" dirty="0"/>
              <a:t>(c) Kurum dışı faaliyetleri ilgili mevzuat çerçevesinde yürütürler, bu süreçte kurumsal yükümlülüklerini aksatmazlar.</a:t>
            </a:r>
          </a:p>
          <a:p>
            <a:pPr lvl="1"/>
            <a:r>
              <a:rPr lang="tr-TR" dirty="0"/>
              <a:t>(d) Kurum dışında katıldıkları etkinliklerde üniversitenin toplumsal saygınlığını korumaya özen gösterirler.</a:t>
            </a:r>
          </a:p>
          <a:p>
            <a:pPr lvl="1"/>
            <a:r>
              <a:rPr lang="tr-TR" dirty="0"/>
              <a:t>(e) Toplumsal konularda görüş belirtirken adil, doğru, eksiksiz ve nesnel açıklamalar yaparlar.</a:t>
            </a:r>
          </a:p>
          <a:p>
            <a:pPr lvl="1"/>
            <a:r>
              <a:rPr lang="tr-TR" dirty="0"/>
              <a:t>(f) Akademik dürüstlük ve tarafsızlıklarını tehlikeye düşürecek etkinliklerden uzak dururlar.</a:t>
            </a:r>
          </a:p>
          <a:p>
            <a:pPr lvl="1"/>
            <a:r>
              <a:rPr lang="tr-TR" dirty="0"/>
              <a:t>(g) Kamu hizmetlerini belirlenmiş standart ve süreçlere uygun ve şeffaf şekilde yürütürler.</a:t>
            </a:r>
          </a:p>
          <a:p>
            <a:pPr lvl="1"/>
            <a:r>
              <a:rPr lang="tr-TR" dirty="0"/>
              <a:t>…</a:t>
            </a:r>
          </a:p>
        </p:txBody>
      </p:sp>
    </p:spTree>
    <p:extLst>
      <p:ext uri="{BB962C8B-B14F-4D97-AF65-F5344CB8AC3E}">
        <p14:creationId xmlns:p14="http://schemas.microsoft.com/office/powerpoint/2010/main" val="40811354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6C22013-A550-A306-67EA-56024FAB137A}"/>
              </a:ext>
            </a:extLst>
          </p:cNvPr>
          <p:cNvSpPr>
            <a:spLocks noGrp="1"/>
          </p:cNvSpPr>
          <p:nvPr>
            <p:ph type="title"/>
          </p:nvPr>
        </p:nvSpPr>
        <p:spPr/>
        <p:txBody>
          <a:bodyPr/>
          <a:lstStyle/>
          <a:p>
            <a:r>
              <a:rPr lang="tr-TR" b="1" dirty="0">
                <a:solidFill>
                  <a:srgbClr val="FF0000"/>
                </a:solidFill>
              </a:rPr>
              <a:t>7. Akademik Yönetim Etiği</a:t>
            </a:r>
          </a:p>
        </p:txBody>
      </p:sp>
      <p:sp>
        <p:nvSpPr>
          <p:cNvPr id="3" name="İçerik Yer Tutucusu 2">
            <a:extLst>
              <a:ext uri="{FF2B5EF4-FFF2-40B4-BE49-F238E27FC236}">
                <a16:creationId xmlns:a16="http://schemas.microsoft.com/office/drawing/2014/main" id="{A3299900-CF48-265D-01E1-AF84075624AB}"/>
              </a:ext>
            </a:extLst>
          </p:cNvPr>
          <p:cNvSpPr>
            <a:spLocks noGrp="1"/>
          </p:cNvSpPr>
          <p:nvPr>
            <p:ph idx="1"/>
          </p:nvPr>
        </p:nvSpPr>
        <p:spPr/>
        <p:txBody>
          <a:bodyPr>
            <a:normAutofit fontScale="85000" lnSpcReduction="20000"/>
          </a:bodyPr>
          <a:lstStyle/>
          <a:p>
            <a:r>
              <a:rPr lang="tr-TR" b="1" dirty="0"/>
              <a:t>Yöneticiler akademik faaliyetlerin yürütülmesinde aşağıdaki etik ilkeleri göz önünde bulundururlar:</a:t>
            </a:r>
          </a:p>
          <a:p>
            <a:pPr lvl="1"/>
            <a:r>
              <a:rPr lang="tr-TR" dirty="0"/>
              <a:t>1. Yöneticiler, bilim etiği ilkelerini çiğneyenlere yönelik, konumlarına bakmaksızın etkin ve kararlı bir tutum sergilerler.</a:t>
            </a:r>
          </a:p>
          <a:p>
            <a:pPr lvl="1"/>
            <a:r>
              <a:rPr lang="tr-TR" dirty="0"/>
              <a:t>2. Yöneticiler, etik ihlallerin incelenmesi ve soruşturulmalarda gizlilik ve masumiyet karinesini gözetirler.</a:t>
            </a:r>
          </a:p>
          <a:p>
            <a:pPr lvl="1"/>
            <a:r>
              <a:rPr lang="tr-TR" dirty="0"/>
              <a:t>3. Yöneticiler, akademik ortamda huzur ve güveni oluşturmak için akademik personele gerekli fiziksel ve teknik şartlarla uygun bir araştırma ortamı sunma sorumluluğunu taşırlar.</a:t>
            </a:r>
          </a:p>
          <a:p>
            <a:pPr lvl="1"/>
            <a:r>
              <a:rPr lang="tr-TR" dirty="0"/>
              <a:t>4. Yöneticiler, etik kurullar tarafından etik dışı tutum ve davranışlara yönelik alınan kararların arkasında dururlar.</a:t>
            </a:r>
          </a:p>
          <a:p>
            <a:pPr lvl="1"/>
            <a:r>
              <a:rPr lang="tr-TR" dirty="0"/>
              <a:t>5. Yöneticiler akademik görevleri yürütürken ayrıca aşağıdaki etik değer ve ilkeleri göz önünde bulundururlar:</a:t>
            </a:r>
          </a:p>
          <a:p>
            <a:pPr lvl="2"/>
            <a:r>
              <a:rPr lang="tr-TR" dirty="0"/>
              <a:t>Kişisel onur ve mesleki saygınlığı tanır</a:t>
            </a:r>
          </a:p>
          <a:p>
            <a:pPr lvl="2"/>
            <a:r>
              <a:rPr lang="tr-TR" dirty="0"/>
              <a:t>Ayrımcılık yapmaz</a:t>
            </a:r>
          </a:p>
          <a:p>
            <a:pPr lvl="2"/>
            <a:r>
              <a:rPr lang="tr-TR" dirty="0"/>
              <a:t>Akademik özerkliğe ve fikir ve düşünce farklılıklarına hassasiyet gösterir.</a:t>
            </a:r>
          </a:p>
          <a:p>
            <a:pPr lvl="2"/>
            <a:r>
              <a:rPr lang="tr-TR" dirty="0"/>
              <a:t>Liyakat ilkesini korur</a:t>
            </a:r>
          </a:p>
          <a:p>
            <a:pPr lvl="2"/>
            <a:r>
              <a:rPr lang="tr-TR" dirty="0"/>
              <a:t>….</a:t>
            </a:r>
          </a:p>
        </p:txBody>
      </p:sp>
    </p:spTree>
    <p:extLst>
      <p:ext uri="{BB962C8B-B14F-4D97-AF65-F5344CB8AC3E}">
        <p14:creationId xmlns:p14="http://schemas.microsoft.com/office/powerpoint/2010/main" val="34078725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B1A5C7C-C9A0-BFB0-19E6-5988CA2604BC}"/>
              </a:ext>
            </a:extLst>
          </p:cNvPr>
          <p:cNvSpPr>
            <a:spLocks noGrp="1"/>
          </p:cNvSpPr>
          <p:nvPr>
            <p:ph type="title"/>
          </p:nvPr>
        </p:nvSpPr>
        <p:spPr/>
        <p:txBody>
          <a:bodyPr/>
          <a:lstStyle/>
          <a:p>
            <a:r>
              <a:rPr lang="tr-TR" b="1" dirty="0">
                <a:solidFill>
                  <a:srgbClr val="FF0000"/>
                </a:solidFill>
              </a:rPr>
              <a:t>8. Etik Davranış İlkeleri</a:t>
            </a:r>
          </a:p>
        </p:txBody>
      </p:sp>
      <p:sp>
        <p:nvSpPr>
          <p:cNvPr id="3" name="İçerik Yer Tutucusu 2">
            <a:extLst>
              <a:ext uri="{FF2B5EF4-FFF2-40B4-BE49-F238E27FC236}">
                <a16:creationId xmlns:a16="http://schemas.microsoft.com/office/drawing/2014/main" id="{5C2A7B0C-FF7D-A886-4413-934CB062FEF5}"/>
              </a:ext>
            </a:extLst>
          </p:cNvPr>
          <p:cNvSpPr>
            <a:spLocks noGrp="1"/>
          </p:cNvSpPr>
          <p:nvPr>
            <p:ph idx="1"/>
          </p:nvPr>
        </p:nvSpPr>
        <p:spPr>
          <a:xfrm>
            <a:off x="488271" y="1305017"/>
            <a:ext cx="11221375" cy="5187858"/>
          </a:xfrm>
        </p:spPr>
        <p:txBody>
          <a:bodyPr>
            <a:normAutofit/>
          </a:bodyPr>
          <a:lstStyle/>
          <a:p>
            <a:r>
              <a:rPr lang="tr-TR" sz="2400" b="1" dirty="0"/>
              <a:t>Kamu Görevlileri Etik Davranış İlkeleri İle Başvuru Usul ve Esasları Hakkında Yönetmelik, Yükseköğretim Kurumları Etik Davranış İlkeleri ve Kırşehir Ahi Evran Üniversitesi Personel Etik Davranış İlkeleri çerçevesinde yürütürler</a:t>
            </a:r>
            <a:r>
              <a:rPr lang="tr-TR" dirty="0"/>
              <a:t>	</a:t>
            </a:r>
          </a:p>
          <a:p>
            <a:pPr lvl="1"/>
            <a:endParaRPr lang="tr-TR" dirty="0"/>
          </a:p>
        </p:txBody>
      </p:sp>
      <p:pic>
        <p:nvPicPr>
          <p:cNvPr id="6" name="Resim 5">
            <a:extLst>
              <a:ext uri="{FF2B5EF4-FFF2-40B4-BE49-F238E27FC236}">
                <a16:creationId xmlns:a16="http://schemas.microsoft.com/office/drawing/2014/main" id="{EA60C7CF-4F84-8817-438D-D36017F0CEA4}"/>
              </a:ext>
            </a:extLst>
          </p:cNvPr>
          <p:cNvPicPr>
            <a:picLocks noChangeAspect="1"/>
          </p:cNvPicPr>
          <p:nvPr/>
        </p:nvPicPr>
        <p:blipFill>
          <a:blip r:embed="rId2"/>
          <a:stretch>
            <a:fillRect/>
          </a:stretch>
        </p:blipFill>
        <p:spPr>
          <a:xfrm>
            <a:off x="723939" y="2899157"/>
            <a:ext cx="10744122" cy="297786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57095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417F494-DBB1-B6C2-FF0E-F5457C11D7C6}"/>
              </a:ext>
            </a:extLst>
          </p:cNvPr>
          <p:cNvSpPr>
            <a:spLocks noGrp="1"/>
          </p:cNvSpPr>
          <p:nvPr>
            <p:ph type="title"/>
          </p:nvPr>
        </p:nvSpPr>
        <p:spPr/>
        <p:txBody>
          <a:bodyPr/>
          <a:lstStyle/>
          <a:p>
            <a:r>
              <a:rPr lang="tr-TR" b="1" dirty="0">
                <a:solidFill>
                  <a:srgbClr val="FF0000"/>
                </a:solidFill>
              </a:rPr>
              <a:t>9. Etik Kurul</a:t>
            </a:r>
          </a:p>
        </p:txBody>
      </p:sp>
      <p:sp>
        <p:nvSpPr>
          <p:cNvPr id="3" name="İçerik Yer Tutucusu 2">
            <a:extLst>
              <a:ext uri="{FF2B5EF4-FFF2-40B4-BE49-F238E27FC236}">
                <a16:creationId xmlns:a16="http://schemas.microsoft.com/office/drawing/2014/main" id="{F54F1BDC-7B4F-9033-06F6-C3197C8302F3}"/>
              </a:ext>
            </a:extLst>
          </p:cNvPr>
          <p:cNvSpPr>
            <a:spLocks noGrp="1"/>
          </p:cNvSpPr>
          <p:nvPr>
            <p:ph idx="1"/>
          </p:nvPr>
        </p:nvSpPr>
        <p:spPr/>
        <p:txBody>
          <a:bodyPr/>
          <a:lstStyle/>
          <a:p>
            <a:r>
              <a:rPr lang="tr-TR" b="1" dirty="0"/>
              <a:t>Üniversitemiz bünyesinde Etik Davranış Kurallarına uyum konusunda danışmanlık vermek ve denetim yapmak üzere Etik Kurul oluşturulmuştur. Etik Kurulun yapısı ve karar alma usulü Etik Kurul Yönergesi aracılığıyla düzenlenir.</a:t>
            </a:r>
          </a:p>
          <a:p>
            <a:pPr lvl="1"/>
            <a:r>
              <a:rPr lang="tr-TR" dirty="0"/>
              <a:t>1. Etik Kurulun Oluşumu</a:t>
            </a:r>
          </a:p>
          <a:p>
            <a:pPr lvl="1"/>
            <a:r>
              <a:rPr lang="tr-TR" dirty="0"/>
              <a:t>2. Etik Kurula Danışma Hakkı</a:t>
            </a:r>
          </a:p>
          <a:p>
            <a:pPr lvl="1"/>
            <a:r>
              <a:rPr lang="tr-TR" dirty="0"/>
              <a:t>3. Etik Kurula Bildirim Yükümlülüğü</a:t>
            </a:r>
          </a:p>
          <a:p>
            <a:pPr lvl="1"/>
            <a:r>
              <a:rPr lang="tr-TR" dirty="0"/>
              <a:t>4. Etik Kurulun Çalışma Biçimi</a:t>
            </a:r>
          </a:p>
        </p:txBody>
      </p:sp>
    </p:spTree>
    <p:extLst>
      <p:ext uri="{BB962C8B-B14F-4D97-AF65-F5344CB8AC3E}">
        <p14:creationId xmlns:p14="http://schemas.microsoft.com/office/powerpoint/2010/main" val="11670888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1B905E0-F666-AB59-D9E7-48F323CD28EF}"/>
              </a:ext>
            </a:extLst>
          </p:cNvPr>
          <p:cNvSpPr>
            <a:spLocks noGrp="1"/>
          </p:cNvSpPr>
          <p:nvPr>
            <p:ph type="title"/>
          </p:nvPr>
        </p:nvSpPr>
        <p:spPr/>
        <p:txBody>
          <a:bodyPr/>
          <a:lstStyle/>
          <a:p>
            <a:r>
              <a:rPr lang="tr-TR" b="1" dirty="0">
                <a:solidFill>
                  <a:srgbClr val="FF0000"/>
                </a:solidFill>
              </a:rPr>
              <a:t>10. Etik Davranış İlkelerine Uyma</a:t>
            </a:r>
          </a:p>
        </p:txBody>
      </p:sp>
      <p:sp>
        <p:nvSpPr>
          <p:cNvPr id="3" name="İçerik Yer Tutucusu 2">
            <a:extLst>
              <a:ext uri="{FF2B5EF4-FFF2-40B4-BE49-F238E27FC236}">
                <a16:creationId xmlns:a16="http://schemas.microsoft.com/office/drawing/2014/main" id="{9CC45011-B196-D2FC-F4C9-E3AEBB1428DE}"/>
              </a:ext>
            </a:extLst>
          </p:cNvPr>
          <p:cNvSpPr>
            <a:spLocks noGrp="1"/>
          </p:cNvSpPr>
          <p:nvPr>
            <p:ph idx="1"/>
          </p:nvPr>
        </p:nvSpPr>
        <p:spPr/>
        <p:txBody>
          <a:bodyPr>
            <a:normAutofit fontScale="85000" lnSpcReduction="10000"/>
          </a:bodyPr>
          <a:lstStyle/>
          <a:p>
            <a:r>
              <a:rPr lang="tr-TR" b="1" i="1" dirty="0"/>
              <a:t>1. Etik Bağlayıcılık: </a:t>
            </a:r>
            <a:r>
              <a:rPr lang="tr-TR" dirty="0"/>
              <a:t>Üniversitemiz personeli, görevlerini ve hizmetlerini yürütürken Kırşehir Ahi Evran Üniversitesi Etik Davranış İlkelerine uymakla yükümlüdür. Bu ilkeler personelin istihdamını düzenleyen mevzuat hükümlerinin bir parçasını oluşturur. Bu ilkelere aykırı harekette bulunanlar hakkında mevzuat hükümleri gereğince işlem yapılır. Üniversitede akademik ve idari görevlere atanan her personel göreve başlarken bu yönergenin ekinde yer alan Etik Sözleşmeyi imzalamakla yükümlüdür. İmzalanan sözleşme, personelin özlük dosyasına konur.</a:t>
            </a:r>
          </a:p>
          <a:p>
            <a:r>
              <a:rPr lang="tr-TR" b="1" i="1" dirty="0"/>
              <a:t>2. Personelin Bilgilendirilmesi: </a:t>
            </a:r>
            <a:r>
              <a:rPr lang="tr-TR" dirty="0"/>
              <a:t>Üniversitede çalışanlara oryantasyon eğitimlerinde etik değerleri ve sorumlulukları anlatılır. Bu eğitimlerle çalışanların temel ve etik değerler ile yükümlülükler konularında farkındalığı artırılır.</a:t>
            </a:r>
          </a:p>
          <a:p>
            <a:r>
              <a:rPr lang="tr-TR" dirty="0"/>
              <a:t>Üniversitede yeni başlayan çalışanlara, etik değerlere bağlılık ve taahhütlerini ifade etmeleri amacıyla “Kamu Görevlileri Etik Sözleşmesi” sunulur.</a:t>
            </a:r>
          </a:p>
        </p:txBody>
      </p:sp>
    </p:spTree>
    <p:extLst>
      <p:ext uri="{BB962C8B-B14F-4D97-AF65-F5344CB8AC3E}">
        <p14:creationId xmlns:p14="http://schemas.microsoft.com/office/powerpoint/2010/main" val="4009918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DE836E8-92CB-77A6-D974-E0961D0EB4DA}"/>
              </a:ext>
            </a:extLst>
          </p:cNvPr>
          <p:cNvSpPr>
            <a:spLocks noGrp="1"/>
          </p:cNvSpPr>
          <p:nvPr>
            <p:ph type="title"/>
          </p:nvPr>
        </p:nvSpPr>
        <p:spPr/>
        <p:txBody>
          <a:bodyPr/>
          <a:lstStyle/>
          <a:p>
            <a:r>
              <a:rPr lang="tr-TR" b="1" dirty="0">
                <a:solidFill>
                  <a:srgbClr val="FF0000"/>
                </a:solidFill>
              </a:rPr>
              <a:t>1. Tanımlar, Genel İlkeler, Değerler</a:t>
            </a:r>
          </a:p>
        </p:txBody>
      </p:sp>
      <p:sp>
        <p:nvSpPr>
          <p:cNvPr id="3" name="İçerik Yer Tutucusu 2">
            <a:extLst>
              <a:ext uri="{FF2B5EF4-FFF2-40B4-BE49-F238E27FC236}">
                <a16:creationId xmlns:a16="http://schemas.microsoft.com/office/drawing/2014/main" id="{1CFD8F20-1C79-C9F8-916B-99A91BF39127}"/>
              </a:ext>
            </a:extLst>
          </p:cNvPr>
          <p:cNvSpPr>
            <a:spLocks noGrp="1"/>
          </p:cNvSpPr>
          <p:nvPr>
            <p:ph idx="1"/>
          </p:nvPr>
        </p:nvSpPr>
        <p:spPr/>
        <p:txBody>
          <a:bodyPr>
            <a:normAutofit fontScale="92500" lnSpcReduction="20000"/>
          </a:bodyPr>
          <a:lstStyle/>
          <a:p>
            <a:r>
              <a:rPr lang="tr-TR" b="1" dirty="0"/>
              <a:t>A. Tanımlar</a:t>
            </a:r>
          </a:p>
          <a:p>
            <a:pPr lvl="1"/>
            <a:r>
              <a:rPr lang="tr-TR" dirty="0"/>
              <a:t>Etik</a:t>
            </a:r>
          </a:p>
          <a:p>
            <a:pPr lvl="1"/>
            <a:r>
              <a:rPr lang="tr-TR" dirty="0"/>
              <a:t>Akademik Etik</a:t>
            </a:r>
          </a:p>
          <a:p>
            <a:pPr lvl="1"/>
            <a:r>
              <a:rPr lang="tr-TR" dirty="0"/>
              <a:t>Uydurmacılık</a:t>
            </a:r>
          </a:p>
          <a:p>
            <a:pPr lvl="1"/>
            <a:r>
              <a:rPr lang="tr-TR" dirty="0" err="1"/>
              <a:t>Yanıltmacılık</a:t>
            </a:r>
            <a:endParaRPr lang="tr-TR" dirty="0"/>
          </a:p>
          <a:p>
            <a:pPr lvl="1"/>
            <a:r>
              <a:rPr lang="tr-TR" dirty="0"/>
              <a:t>Çifte Yayın</a:t>
            </a:r>
          </a:p>
          <a:p>
            <a:pPr lvl="1"/>
            <a:r>
              <a:rPr lang="tr-TR" dirty="0"/>
              <a:t>Bölerek Yayınlama/Dilimleme</a:t>
            </a:r>
          </a:p>
          <a:p>
            <a:pPr lvl="1"/>
            <a:r>
              <a:rPr lang="tr-TR" dirty="0"/>
              <a:t>İntihal/Aşırma</a:t>
            </a:r>
          </a:p>
          <a:p>
            <a:pPr lvl="1"/>
            <a:r>
              <a:rPr lang="tr-TR" dirty="0"/>
              <a:t>Sözde (Armağan) Yazarlık</a:t>
            </a:r>
          </a:p>
          <a:p>
            <a:pPr lvl="1"/>
            <a:r>
              <a:rPr lang="tr-TR" dirty="0"/>
              <a:t>Yazar Saklama</a:t>
            </a:r>
          </a:p>
          <a:p>
            <a:pPr lvl="1"/>
            <a:r>
              <a:rPr lang="tr-TR" dirty="0"/>
              <a:t>Gönüllü Katılım İlkesinin Çiğnenmesi</a:t>
            </a:r>
          </a:p>
          <a:p>
            <a:pPr lvl="1"/>
            <a:r>
              <a:rPr lang="tr-TR" dirty="0"/>
              <a:t>Aydınlatılmış Onam Almama</a:t>
            </a:r>
          </a:p>
          <a:p>
            <a:pPr lvl="1"/>
            <a:r>
              <a:rPr lang="tr-TR" dirty="0"/>
              <a:t>Gizlilik İlkesinin Çiğnenmesi</a:t>
            </a:r>
          </a:p>
        </p:txBody>
      </p:sp>
    </p:spTree>
    <p:extLst>
      <p:ext uri="{BB962C8B-B14F-4D97-AF65-F5344CB8AC3E}">
        <p14:creationId xmlns:p14="http://schemas.microsoft.com/office/powerpoint/2010/main" val="41709343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25A3965-72F5-07BB-DEA6-EBB544E60E24}"/>
              </a:ext>
            </a:extLst>
          </p:cNvPr>
          <p:cNvSpPr>
            <a:spLocks noGrp="1"/>
          </p:cNvSpPr>
          <p:nvPr>
            <p:ph type="title"/>
          </p:nvPr>
        </p:nvSpPr>
        <p:spPr/>
        <p:txBody>
          <a:bodyPr/>
          <a:lstStyle/>
          <a:p>
            <a:r>
              <a:rPr lang="tr-TR" b="1" dirty="0">
                <a:solidFill>
                  <a:srgbClr val="FF0000"/>
                </a:solidFill>
              </a:rPr>
              <a:t>11. Ekler</a:t>
            </a:r>
          </a:p>
        </p:txBody>
      </p:sp>
      <p:sp>
        <p:nvSpPr>
          <p:cNvPr id="3" name="İçerik Yer Tutucusu 2">
            <a:extLst>
              <a:ext uri="{FF2B5EF4-FFF2-40B4-BE49-F238E27FC236}">
                <a16:creationId xmlns:a16="http://schemas.microsoft.com/office/drawing/2014/main" id="{F890D09F-5677-9AF8-1DFB-3B8481EC71DC}"/>
              </a:ext>
            </a:extLst>
          </p:cNvPr>
          <p:cNvSpPr>
            <a:spLocks noGrp="1"/>
          </p:cNvSpPr>
          <p:nvPr>
            <p:ph idx="1"/>
          </p:nvPr>
        </p:nvSpPr>
        <p:spPr/>
        <p:txBody>
          <a:bodyPr/>
          <a:lstStyle/>
          <a:p>
            <a:r>
              <a:rPr lang="tr-TR" dirty="0"/>
              <a:t>YÖ-050 Etik Kurul Yönergesi</a:t>
            </a:r>
          </a:p>
          <a:p>
            <a:r>
              <a:rPr lang="tr-TR" dirty="0"/>
              <a:t>Kamu Görevlileri Etik Sözleşmesi</a:t>
            </a:r>
          </a:p>
        </p:txBody>
      </p:sp>
    </p:spTree>
    <p:extLst>
      <p:ext uri="{BB962C8B-B14F-4D97-AF65-F5344CB8AC3E}">
        <p14:creationId xmlns:p14="http://schemas.microsoft.com/office/powerpoint/2010/main" val="565687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15D4D57-3C58-05B7-3E14-FA34772BE800}"/>
              </a:ext>
            </a:extLst>
          </p:cNvPr>
          <p:cNvSpPr>
            <a:spLocks noGrp="1"/>
          </p:cNvSpPr>
          <p:nvPr>
            <p:ph type="title"/>
          </p:nvPr>
        </p:nvSpPr>
        <p:spPr/>
        <p:txBody>
          <a:bodyPr/>
          <a:lstStyle/>
          <a:p>
            <a:r>
              <a:rPr lang="tr-TR" b="1" dirty="0">
                <a:solidFill>
                  <a:srgbClr val="FF0000"/>
                </a:solidFill>
              </a:rPr>
              <a:t>1. Tanımlar, Genel İlkeler, Değerler</a:t>
            </a:r>
            <a:endParaRPr lang="tr-TR" dirty="0"/>
          </a:p>
        </p:txBody>
      </p:sp>
      <p:sp>
        <p:nvSpPr>
          <p:cNvPr id="3" name="İçerik Yer Tutucusu 2">
            <a:extLst>
              <a:ext uri="{FF2B5EF4-FFF2-40B4-BE49-F238E27FC236}">
                <a16:creationId xmlns:a16="http://schemas.microsoft.com/office/drawing/2014/main" id="{564FF5A4-D0A8-8967-6D85-94C9F606E664}"/>
              </a:ext>
            </a:extLst>
          </p:cNvPr>
          <p:cNvSpPr>
            <a:spLocks noGrp="1"/>
          </p:cNvSpPr>
          <p:nvPr>
            <p:ph idx="1"/>
          </p:nvPr>
        </p:nvSpPr>
        <p:spPr/>
        <p:txBody>
          <a:bodyPr/>
          <a:lstStyle/>
          <a:p>
            <a:r>
              <a:rPr lang="tr-TR" b="1" dirty="0"/>
              <a:t>B. Genel İlkeler</a:t>
            </a:r>
          </a:p>
          <a:p>
            <a:pPr lvl="1"/>
            <a:r>
              <a:rPr lang="tr-TR" dirty="0"/>
              <a:t>Akademik Özgürlük ve Özerklik</a:t>
            </a:r>
          </a:p>
          <a:p>
            <a:pPr lvl="1"/>
            <a:r>
              <a:rPr lang="tr-TR" dirty="0"/>
              <a:t>Akademik Dürüstlük</a:t>
            </a:r>
          </a:p>
          <a:p>
            <a:pPr lvl="1"/>
            <a:r>
              <a:rPr lang="tr-TR" dirty="0"/>
              <a:t>Sorumluluk ve Hesap Verebilirlik</a:t>
            </a:r>
          </a:p>
          <a:p>
            <a:pPr lvl="1"/>
            <a:r>
              <a:rPr lang="tr-TR" dirty="0"/>
              <a:t>Temel Hakların Korunması ve Güçlendirilmesi</a:t>
            </a:r>
          </a:p>
          <a:p>
            <a:pPr lvl="1"/>
            <a:r>
              <a:rPr lang="tr-TR" dirty="0"/>
              <a:t>Başkalarına Saygı</a:t>
            </a:r>
          </a:p>
          <a:p>
            <a:pPr lvl="1"/>
            <a:endParaRPr lang="tr-TR" dirty="0"/>
          </a:p>
        </p:txBody>
      </p:sp>
    </p:spTree>
    <p:extLst>
      <p:ext uri="{BB962C8B-B14F-4D97-AF65-F5344CB8AC3E}">
        <p14:creationId xmlns:p14="http://schemas.microsoft.com/office/powerpoint/2010/main" val="2080896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2C06E97-733F-4A27-FAC9-FC785320095A}"/>
              </a:ext>
            </a:extLst>
          </p:cNvPr>
          <p:cNvSpPr>
            <a:spLocks noGrp="1"/>
          </p:cNvSpPr>
          <p:nvPr>
            <p:ph type="title"/>
          </p:nvPr>
        </p:nvSpPr>
        <p:spPr/>
        <p:txBody>
          <a:bodyPr/>
          <a:lstStyle/>
          <a:p>
            <a:r>
              <a:rPr lang="tr-TR" b="1" dirty="0">
                <a:solidFill>
                  <a:srgbClr val="FF0000"/>
                </a:solidFill>
              </a:rPr>
              <a:t>1. Tanımlar, Genel İlkeler, Değerler</a:t>
            </a:r>
            <a:endParaRPr lang="tr-TR" dirty="0"/>
          </a:p>
        </p:txBody>
      </p:sp>
      <p:sp>
        <p:nvSpPr>
          <p:cNvPr id="3" name="İçerik Yer Tutucusu 2">
            <a:extLst>
              <a:ext uri="{FF2B5EF4-FFF2-40B4-BE49-F238E27FC236}">
                <a16:creationId xmlns:a16="http://schemas.microsoft.com/office/drawing/2014/main" id="{6EDDB86A-007B-6B6B-A390-ED7279FBEA41}"/>
              </a:ext>
            </a:extLst>
          </p:cNvPr>
          <p:cNvSpPr>
            <a:spLocks noGrp="1"/>
          </p:cNvSpPr>
          <p:nvPr>
            <p:ph idx="1"/>
          </p:nvPr>
        </p:nvSpPr>
        <p:spPr/>
        <p:txBody>
          <a:bodyPr/>
          <a:lstStyle/>
          <a:p>
            <a:r>
              <a:rPr lang="tr-TR" b="1" dirty="0"/>
              <a:t>C. Temel Değerler: </a:t>
            </a:r>
            <a:r>
              <a:rPr lang="tr-TR" dirty="0"/>
              <a:t>Kırşehir Ahi Evran Üniversitesi</a:t>
            </a:r>
          </a:p>
          <a:p>
            <a:pPr lvl="1"/>
            <a:r>
              <a:rPr lang="tr-TR" dirty="0"/>
              <a:t>Eğitim-öğretim süreçlerinde öğrenci merkezlilik, kapsayıcılık, bilimsellik, yenilikçilik ve kalite ilkelerini benimser.</a:t>
            </a:r>
          </a:p>
          <a:p>
            <a:pPr lvl="1"/>
            <a:r>
              <a:rPr lang="tr-TR" dirty="0"/>
              <a:t>Araştırma geliştirme süreçlerinde evrensellik, yenilikçilik, bilimsellik, özgürlük ve etik duyarlılığı dikkate alır.</a:t>
            </a:r>
          </a:p>
          <a:p>
            <a:pPr lvl="1"/>
            <a:r>
              <a:rPr lang="tr-TR" dirty="0"/>
              <a:t>Toplumsal katkı faaliyetlerinde millîlik, paydaş odaklılık ve çevre duyarlılığını esas alır.</a:t>
            </a:r>
          </a:p>
          <a:p>
            <a:pPr lvl="1"/>
            <a:r>
              <a:rPr lang="tr-TR" dirty="0"/>
              <a:t>Yönetim süreçlerinde liyakat, adalet, eşitlik, sorumluluk, çözüm odaklılık, hesap verebilirlik, katılımcılık, şeffaflık, verimlilik ve kalite ilkelerini benimser.</a:t>
            </a:r>
          </a:p>
          <a:p>
            <a:pPr lvl="1"/>
            <a:endParaRPr lang="tr-TR" dirty="0"/>
          </a:p>
        </p:txBody>
      </p:sp>
    </p:spTree>
    <p:extLst>
      <p:ext uri="{BB962C8B-B14F-4D97-AF65-F5344CB8AC3E}">
        <p14:creationId xmlns:p14="http://schemas.microsoft.com/office/powerpoint/2010/main" val="2453908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8148F12-CBF6-2471-B4AE-CDE66DD94346}"/>
              </a:ext>
            </a:extLst>
          </p:cNvPr>
          <p:cNvSpPr>
            <a:spLocks noGrp="1"/>
          </p:cNvSpPr>
          <p:nvPr>
            <p:ph type="title"/>
          </p:nvPr>
        </p:nvSpPr>
        <p:spPr/>
        <p:txBody>
          <a:bodyPr/>
          <a:lstStyle/>
          <a:p>
            <a:r>
              <a:rPr lang="tr-TR" b="1" dirty="0">
                <a:solidFill>
                  <a:srgbClr val="FF0000"/>
                </a:solidFill>
              </a:rPr>
              <a:t>1. Tanımlar, Genel İlkeler, Değerler</a:t>
            </a:r>
            <a:endParaRPr lang="tr-TR" dirty="0"/>
          </a:p>
        </p:txBody>
      </p:sp>
      <p:sp>
        <p:nvSpPr>
          <p:cNvPr id="3" name="İçerik Yer Tutucusu 2">
            <a:extLst>
              <a:ext uri="{FF2B5EF4-FFF2-40B4-BE49-F238E27FC236}">
                <a16:creationId xmlns:a16="http://schemas.microsoft.com/office/drawing/2014/main" id="{7A62404B-DFAD-1D10-4A3D-CB507D5D868D}"/>
              </a:ext>
            </a:extLst>
          </p:cNvPr>
          <p:cNvSpPr>
            <a:spLocks noGrp="1"/>
          </p:cNvSpPr>
          <p:nvPr>
            <p:ph idx="1"/>
          </p:nvPr>
        </p:nvSpPr>
        <p:spPr/>
        <p:txBody>
          <a:bodyPr>
            <a:normAutofit fontScale="92500" lnSpcReduction="20000"/>
          </a:bodyPr>
          <a:lstStyle/>
          <a:p>
            <a:r>
              <a:rPr lang="tr-TR" b="1" dirty="0"/>
              <a:t>D. Akademik Değerler</a:t>
            </a:r>
          </a:p>
          <a:p>
            <a:pPr lvl="1"/>
            <a:r>
              <a:rPr lang="tr-TR" dirty="0"/>
              <a:t>Kurumsal ve bireysel olarak etik değerlere aykırı davranışlarda bulunulmaması esastır. </a:t>
            </a:r>
          </a:p>
          <a:p>
            <a:pPr lvl="1"/>
            <a:r>
              <a:rPr lang="tr-TR" dirty="0"/>
              <a:t>Bilimsel araştırmaların yürütülmesi ve sunumu süreçlerinde akademik dürüstlük ilkesine titizlikle uyulması beklenir.</a:t>
            </a:r>
          </a:p>
          <a:p>
            <a:pPr lvl="1"/>
            <a:r>
              <a:rPr lang="tr-TR" dirty="0"/>
              <a:t>Akademik dürüstlüğün temelini profesyonel standartlara bağlılık oluşturur. Bilimsel etkinlikler dürüstlük, kurallara uygunluk, açıklık, tarafsızlık, güvenilirlik ve başkalarına saygı gibi etik değerlere dayanır.</a:t>
            </a:r>
          </a:p>
          <a:p>
            <a:pPr lvl="1"/>
            <a:r>
              <a:rPr lang="tr-TR" dirty="0"/>
              <a:t>Teklif, uygulama ve araştırmanın incelenmesinde veya araştırma sonuçlarının raporlanmasında yanlış bilgi verme, bilgilerle oynama </a:t>
            </a:r>
            <a:r>
              <a:rPr lang="tr-TR" b="1" i="1" dirty="0"/>
              <a:t>bilimsel suistimal </a:t>
            </a:r>
            <a:r>
              <a:rPr lang="tr-TR" dirty="0"/>
              <a:t>ya da </a:t>
            </a:r>
            <a:r>
              <a:rPr lang="tr-TR" b="1" i="1" dirty="0"/>
              <a:t>akademik hırsızlık </a:t>
            </a:r>
            <a:r>
              <a:rPr lang="tr-TR" dirty="0"/>
              <a:t>kabul edilir.</a:t>
            </a:r>
          </a:p>
          <a:p>
            <a:pPr lvl="1"/>
            <a:r>
              <a:rPr lang="tr-TR" dirty="0"/>
              <a:t>Akademik birimler, akademik kültür ve değerlere uygun şekilde yapılandırılıp yönetilir. </a:t>
            </a:r>
            <a:r>
              <a:rPr lang="tr-TR" b="1" dirty="0"/>
              <a:t>Liyakat ilkesi </a:t>
            </a:r>
            <a:r>
              <a:rPr lang="tr-TR" dirty="0"/>
              <a:t>akademik değerler arasında ayrı bir öneme sahiptir ve eğitim-öğretim ve yönetim faaliyetleri ile akademik değerlendirmelerde temel ölçüt olarak kabul edilir.</a:t>
            </a:r>
          </a:p>
          <a:p>
            <a:pPr lvl="1"/>
            <a:r>
              <a:rPr lang="tr-TR" dirty="0"/>
              <a:t>Yönetim ve eğitim etiğinde akademik kültür ve gelenek ayrıcalıklı bir öneme sahiptir. Yönetim etiği ve eğitim etiği, bilim etiğinden ayrı düşünülemez.</a:t>
            </a:r>
          </a:p>
          <a:p>
            <a:pPr lvl="1"/>
            <a:endParaRPr lang="tr-TR" dirty="0"/>
          </a:p>
          <a:p>
            <a:pPr lvl="1"/>
            <a:endParaRPr lang="tr-TR" dirty="0"/>
          </a:p>
          <a:p>
            <a:endParaRPr lang="tr-TR" dirty="0"/>
          </a:p>
        </p:txBody>
      </p:sp>
    </p:spTree>
    <p:extLst>
      <p:ext uri="{BB962C8B-B14F-4D97-AF65-F5344CB8AC3E}">
        <p14:creationId xmlns:p14="http://schemas.microsoft.com/office/powerpoint/2010/main" val="1165948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02B2EDE-36CC-22B8-6F2A-E871DE8793D0}"/>
              </a:ext>
            </a:extLst>
          </p:cNvPr>
          <p:cNvSpPr>
            <a:spLocks noGrp="1"/>
          </p:cNvSpPr>
          <p:nvPr>
            <p:ph type="title"/>
          </p:nvPr>
        </p:nvSpPr>
        <p:spPr/>
        <p:txBody>
          <a:bodyPr/>
          <a:lstStyle/>
          <a:p>
            <a:r>
              <a:rPr lang="tr-TR" b="1" dirty="0">
                <a:solidFill>
                  <a:srgbClr val="FF0000"/>
                </a:solidFill>
              </a:rPr>
              <a:t>2. Öğretim Elemanlarının Yükümlülükleri</a:t>
            </a:r>
          </a:p>
        </p:txBody>
      </p:sp>
      <p:sp>
        <p:nvSpPr>
          <p:cNvPr id="3" name="İçerik Yer Tutucusu 2">
            <a:extLst>
              <a:ext uri="{FF2B5EF4-FFF2-40B4-BE49-F238E27FC236}">
                <a16:creationId xmlns:a16="http://schemas.microsoft.com/office/drawing/2014/main" id="{E13245AB-D3C0-FEE7-CAA0-CAA0E63F0D62}"/>
              </a:ext>
            </a:extLst>
          </p:cNvPr>
          <p:cNvSpPr>
            <a:spLocks noGrp="1"/>
          </p:cNvSpPr>
          <p:nvPr>
            <p:ph idx="1"/>
          </p:nvPr>
        </p:nvSpPr>
        <p:spPr/>
        <p:txBody>
          <a:bodyPr>
            <a:normAutofit lnSpcReduction="10000"/>
          </a:bodyPr>
          <a:lstStyle/>
          <a:p>
            <a:r>
              <a:rPr lang="tr-TR" b="1" dirty="0"/>
              <a:t>A. Öğretim Elemanlarının Meslektaşlarına Karşı Yükümlülükleri</a:t>
            </a:r>
          </a:p>
          <a:p>
            <a:pPr lvl="1"/>
            <a:r>
              <a:rPr lang="tr-TR" dirty="0"/>
              <a:t>(a) Meslektaşlarına karşı saygılı ve adil davranır,</a:t>
            </a:r>
          </a:p>
          <a:p>
            <a:pPr lvl="1"/>
            <a:r>
              <a:rPr lang="tr-TR" dirty="0"/>
              <a:t>(b) Meslektaşlarının akademik özgürlüklerini savunur,</a:t>
            </a:r>
          </a:p>
          <a:p>
            <a:pPr lvl="1"/>
            <a:r>
              <a:rPr lang="tr-TR" dirty="0"/>
              <a:t>(c) Profesyonel görüşlerini meslektaşları ile adil ve nesnel şekilde paylaşır; onlara bilerek yanlış ve kötü niyetli açıklamalarda bulunmaz,</a:t>
            </a:r>
          </a:p>
          <a:p>
            <a:pPr lvl="1"/>
            <a:r>
              <a:rPr lang="tr-TR" dirty="0"/>
              <a:t>(ç) Yasal olarak zorunlu olmadıkça meslektaşları hakkında edindiği gizli veya kişisel bilgileri açıklamaz,</a:t>
            </a:r>
          </a:p>
          <a:p>
            <a:pPr lvl="1"/>
            <a:r>
              <a:rPr lang="tr-TR" dirty="0"/>
              <a:t>(d) Meslektaşlarının profesyonel gelişimine katkı sunmaya özen gösterir,</a:t>
            </a:r>
          </a:p>
          <a:p>
            <a:pPr lvl="1"/>
            <a:r>
              <a:rPr lang="tr-TR" dirty="0"/>
              <a:t>(e) Meslektaşları arasında hiçbir şekilde (politik, cinsiyet, inanç, ırk </a:t>
            </a:r>
            <a:r>
              <a:rPr lang="tr-TR" dirty="0" err="1"/>
              <a:t>vs</a:t>
            </a:r>
            <a:r>
              <a:rPr lang="tr-TR" dirty="0"/>
              <a:t>) ayrımcılık yapmaz,</a:t>
            </a:r>
          </a:p>
          <a:p>
            <a:pPr lvl="1"/>
            <a:r>
              <a:rPr lang="tr-TR" dirty="0"/>
              <a:t>(f) Meslektaşlarının hak ve hukukunu koruyup gözetir.</a:t>
            </a:r>
          </a:p>
          <a:p>
            <a:pPr lvl="1"/>
            <a:r>
              <a:rPr lang="tr-TR" dirty="0"/>
              <a:t>(g) Meslektaşlarının mesleki kararlarına saygı duyar.</a:t>
            </a:r>
          </a:p>
        </p:txBody>
      </p:sp>
    </p:spTree>
    <p:extLst>
      <p:ext uri="{BB962C8B-B14F-4D97-AF65-F5344CB8AC3E}">
        <p14:creationId xmlns:p14="http://schemas.microsoft.com/office/powerpoint/2010/main" val="1939209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1264C12-D40F-3289-673B-8737C896873D}"/>
              </a:ext>
            </a:extLst>
          </p:cNvPr>
          <p:cNvSpPr>
            <a:spLocks noGrp="1"/>
          </p:cNvSpPr>
          <p:nvPr>
            <p:ph type="title"/>
          </p:nvPr>
        </p:nvSpPr>
        <p:spPr/>
        <p:txBody>
          <a:bodyPr/>
          <a:lstStyle/>
          <a:p>
            <a:r>
              <a:rPr lang="tr-TR" b="1" dirty="0">
                <a:solidFill>
                  <a:srgbClr val="FF0000"/>
                </a:solidFill>
              </a:rPr>
              <a:t>2. Öğretim Elemanlarının Yükümlülükleri</a:t>
            </a:r>
            <a:endParaRPr lang="tr-TR" dirty="0"/>
          </a:p>
        </p:txBody>
      </p:sp>
      <p:sp>
        <p:nvSpPr>
          <p:cNvPr id="3" name="İçerik Yer Tutucusu 2">
            <a:extLst>
              <a:ext uri="{FF2B5EF4-FFF2-40B4-BE49-F238E27FC236}">
                <a16:creationId xmlns:a16="http://schemas.microsoft.com/office/drawing/2014/main" id="{8893F200-596E-E2DA-8C76-3F3236424980}"/>
              </a:ext>
            </a:extLst>
          </p:cNvPr>
          <p:cNvSpPr>
            <a:spLocks noGrp="1"/>
          </p:cNvSpPr>
          <p:nvPr>
            <p:ph idx="1"/>
          </p:nvPr>
        </p:nvSpPr>
        <p:spPr/>
        <p:txBody>
          <a:bodyPr>
            <a:normAutofit fontScale="92500" lnSpcReduction="20000"/>
          </a:bodyPr>
          <a:lstStyle/>
          <a:p>
            <a:r>
              <a:rPr lang="tr-TR" b="1" dirty="0"/>
              <a:t>B. Öğretim Elemanlarının Kendi Disiplinlerine Karşı Yükümlülükleri</a:t>
            </a:r>
          </a:p>
          <a:p>
            <a:pPr lvl="1"/>
            <a:r>
              <a:rPr lang="tr-TR" dirty="0"/>
              <a:t>(a) Çalıştığı akademik alanda kendilerini sürekli güncellerler.</a:t>
            </a:r>
          </a:p>
          <a:p>
            <a:pPr lvl="1"/>
            <a:r>
              <a:rPr lang="tr-TR" dirty="0"/>
              <a:t>(b) Bilimsel, akademik ve yönetsel çalışmalarında akademik dürüstlük ilkesine riayet ederler.</a:t>
            </a:r>
          </a:p>
          <a:p>
            <a:pPr lvl="1"/>
            <a:r>
              <a:rPr lang="tr-TR" dirty="0"/>
              <a:t>(c) Kendi akademik alanı dışındaki disiplinleri küçümsemeler o disipline ait programlardaki öğrencilerin kendi alanlarına güvenini azaltacak davranışlardan kaçınırlar.</a:t>
            </a:r>
          </a:p>
          <a:p>
            <a:pPr lvl="1"/>
            <a:r>
              <a:rPr lang="tr-TR" dirty="0"/>
              <a:t>(ç) Herhangi bir sebeple, mesleki nitelik ve yeterlikleri ile ilgili yanlış bildirimlerde bulunmazlar, nitelik ve yeterlikleri ile ilgili gerçekleri kasıtlı olarak gizlemezler.</a:t>
            </a:r>
          </a:p>
          <a:p>
            <a:pPr lvl="1"/>
            <a:r>
              <a:rPr lang="tr-TR" dirty="0"/>
              <a:t>(d) Profesyonel karar ve davranışlarını etkileyebilecek bir ödül, hediye, ikram veya bağışı kabul etmezler.</a:t>
            </a:r>
          </a:p>
          <a:p>
            <a:pPr lvl="1"/>
            <a:r>
              <a:rPr lang="tr-TR" dirty="0"/>
              <a:t>(e) Yetkin olmadıkları alanlarda proje yürütücülüğü, bilirkişilik, sınav, tez, atama veya yükseltme jürisi üyeliği yapmazlar.</a:t>
            </a:r>
          </a:p>
          <a:p>
            <a:pPr lvl="1"/>
            <a:r>
              <a:rPr lang="tr-TR" dirty="0"/>
              <a:t>(f) Aralarında çıkar ilişkisi veya çıkar çatışması bulunan kişilerin atama ve yükseltme jürilerinde görev almazlar.</a:t>
            </a:r>
          </a:p>
        </p:txBody>
      </p:sp>
    </p:spTree>
    <p:extLst>
      <p:ext uri="{BB962C8B-B14F-4D97-AF65-F5344CB8AC3E}">
        <p14:creationId xmlns:p14="http://schemas.microsoft.com/office/powerpoint/2010/main" val="2608830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4ED095-3C89-589A-24C7-A6790814E8FE}"/>
              </a:ext>
            </a:extLst>
          </p:cNvPr>
          <p:cNvSpPr>
            <a:spLocks noGrp="1"/>
          </p:cNvSpPr>
          <p:nvPr>
            <p:ph type="title"/>
          </p:nvPr>
        </p:nvSpPr>
        <p:spPr/>
        <p:txBody>
          <a:bodyPr/>
          <a:lstStyle/>
          <a:p>
            <a:r>
              <a:rPr lang="tr-TR" b="1" dirty="0">
                <a:solidFill>
                  <a:srgbClr val="FF0000"/>
                </a:solidFill>
              </a:rPr>
              <a:t>2. Öğretim Elemanlarının Yükümlülükleri</a:t>
            </a:r>
            <a:endParaRPr lang="tr-TR" dirty="0"/>
          </a:p>
        </p:txBody>
      </p:sp>
      <p:sp>
        <p:nvSpPr>
          <p:cNvPr id="3" name="İçerik Yer Tutucusu 2">
            <a:extLst>
              <a:ext uri="{FF2B5EF4-FFF2-40B4-BE49-F238E27FC236}">
                <a16:creationId xmlns:a16="http://schemas.microsoft.com/office/drawing/2014/main" id="{0606832F-DB72-0889-061B-63EA9DE0045F}"/>
              </a:ext>
            </a:extLst>
          </p:cNvPr>
          <p:cNvSpPr>
            <a:spLocks noGrp="1"/>
          </p:cNvSpPr>
          <p:nvPr>
            <p:ph idx="1"/>
          </p:nvPr>
        </p:nvSpPr>
        <p:spPr/>
        <p:txBody>
          <a:bodyPr>
            <a:normAutofit fontScale="92500"/>
          </a:bodyPr>
          <a:lstStyle/>
          <a:p>
            <a:r>
              <a:rPr lang="tr-TR" b="1" dirty="0"/>
              <a:t>C. Öğretim Elemanlarının Üniversiteye Karşı Yükümlülükleri</a:t>
            </a:r>
          </a:p>
          <a:p>
            <a:pPr lvl="1"/>
            <a:r>
              <a:rPr lang="tr-TR" dirty="0"/>
              <a:t>(a) Üniversitede bünyesindeki farklı komite, komisyon veya örgütlenmelerde yer alarak üniversite yönetimine katılma sorumluluğu üstlenirler.</a:t>
            </a:r>
          </a:p>
          <a:p>
            <a:pPr lvl="1"/>
            <a:r>
              <a:rPr lang="tr-TR" dirty="0"/>
              <a:t>(b) Kurum dışında, üniversitedeki görev ve sorumluluklarıyla bağdaşmayan profesyonel etkinliklerle meşgul olmazlar,</a:t>
            </a:r>
          </a:p>
          <a:p>
            <a:pPr lvl="1"/>
            <a:r>
              <a:rPr lang="tr-TR" dirty="0"/>
              <a:t>(c) İlgili mevzuata göre yürütülen işe alma, değerlendirme, yükseltme veya işten çıkarma süreçlerinde liyakat ilkesini gözetip, nesnel ve adil davranırlar.</a:t>
            </a:r>
          </a:p>
          <a:p>
            <a:pPr lvl="1"/>
            <a:r>
              <a:rPr lang="tr-TR" dirty="0"/>
              <a:t>(ç) Üniversite personeline saygı ve hakkaniyetle davranırlar (onları kişisel kazanç ve özel işleri için kullanmazlar ve sözlü veya fiziksel olarak taciz etmezler).</a:t>
            </a:r>
          </a:p>
          <a:p>
            <a:pPr lvl="1"/>
            <a:r>
              <a:rPr lang="tr-TR" dirty="0"/>
              <a:t>(d) Üniversitenin mali kaynaklarını dürüstlük ve tutumluluk bilinciyle kullanırlar.</a:t>
            </a:r>
          </a:p>
          <a:p>
            <a:pPr lvl="1"/>
            <a:r>
              <a:rPr lang="tr-TR" dirty="0"/>
              <a:t>(e) Kurumsal ve mesleki konumlarını ya da üniversite olanaklarını kişisel çıkar sağlamak için kullanmazlar.</a:t>
            </a:r>
          </a:p>
        </p:txBody>
      </p:sp>
    </p:spTree>
    <p:extLst>
      <p:ext uri="{BB962C8B-B14F-4D97-AF65-F5344CB8AC3E}">
        <p14:creationId xmlns:p14="http://schemas.microsoft.com/office/powerpoint/2010/main" val="3442346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2A67735-940D-E7EE-A6ED-EC1E4DA366D1}"/>
              </a:ext>
            </a:extLst>
          </p:cNvPr>
          <p:cNvSpPr>
            <a:spLocks noGrp="1"/>
          </p:cNvSpPr>
          <p:nvPr>
            <p:ph type="title"/>
          </p:nvPr>
        </p:nvSpPr>
        <p:spPr/>
        <p:txBody>
          <a:bodyPr/>
          <a:lstStyle/>
          <a:p>
            <a:r>
              <a:rPr lang="tr-TR" b="1" dirty="0">
                <a:solidFill>
                  <a:srgbClr val="FF0000"/>
                </a:solidFill>
              </a:rPr>
              <a:t>2. Öğretim Elemanlarının Yükümlülükleri</a:t>
            </a:r>
            <a:endParaRPr lang="tr-TR" dirty="0"/>
          </a:p>
        </p:txBody>
      </p:sp>
      <p:sp>
        <p:nvSpPr>
          <p:cNvPr id="3" name="İçerik Yer Tutucusu 2">
            <a:extLst>
              <a:ext uri="{FF2B5EF4-FFF2-40B4-BE49-F238E27FC236}">
                <a16:creationId xmlns:a16="http://schemas.microsoft.com/office/drawing/2014/main" id="{B0A0E5FD-18F7-D691-F0D7-B3B08495539A}"/>
              </a:ext>
            </a:extLst>
          </p:cNvPr>
          <p:cNvSpPr>
            <a:spLocks noGrp="1"/>
          </p:cNvSpPr>
          <p:nvPr>
            <p:ph idx="1"/>
          </p:nvPr>
        </p:nvSpPr>
        <p:spPr/>
        <p:txBody>
          <a:bodyPr>
            <a:normAutofit lnSpcReduction="10000"/>
          </a:bodyPr>
          <a:lstStyle/>
          <a:p>
            <a:r>
              <a:rPr lang="tr-TR" b="1" dirty="0"/>
              <a:t>D. Öğretim Elemanlarının Topluma Karşı Yükümlülükleri</a:t>
            </a:r>
          </a:p>
          <a:p>
            <a:pPr lvl="1"/>
            <a:r>
              <a:rPr lang="tr-TR" dirty="0"/>
              <a:t>(a) Toplumun ekonomik, kültürel ve entelektüel kapasitesinin geliştirilmesine katkı sağlamak için çaba harcarlar.</a:t>
            </a:r>
          </a:p>
          <a:p>
            <a:pPr lvl="1"/>
            <a:r>
              <a:rPr lang="tr-TR" dirty="0"/>
              <a:t>(b) Topluma yönelik açıklamalarda bilimsel bulgular ile kişisel görüşleri karıştırmazlar.</a:t>
            </a:r>
          </a:p>
          <a:p>
            <a:pPr lvl="1"/>
            <a:r>
              <a:rPr lang="tr-TR" dirty="0"/>
              <a:t>(c) Kamusal söylemlerde, kurumun resmi görüşü ile kendi görüşlerini birbirine karıştırmazlar.</a:t>
            </a:r>
          </a:p>
          <a:p>
            <a:pPr lvl="1"/>
            <a:r>
              <a:rPr lang="tr-TR" dirty="0"/>
              <a:t>(ç) Araştırma, eğitim-öğretim, idari ve profesyonel görevleri kapsamında üniversite personeli olarak görüş belirtirken, bu görüşün kendi özel görüşleri olmadığını açıkça ifade ederler.</a:t>
            </a:r>
          </a:p>
          <a:p>
            <a:pPr lvl="1"/>
            <a:r>
              <a:rPr lang="tr-TR" dirty="0"/>
              <a:t>(d) Eğitim-öğretim ve araştırma faaliyetlerinin yanında topluma hizmet etmeyi de bir gören ve sorumluluk olarak kabul ederler.</a:t>
            </a:r>
          </a:p>
          <a:p>
            <a:pPr lvl="1"/>
            <a:r>
              <a:rPr lang="tr-TR" dirty="0"/>
              <a:t>(e) Toplumsal sorumluluk kapsamında gönüllü olarak görev ve rol üstlenirler.</a:t>
            </a:r>
          </a:p>
        </p:txBody>
      </p:sp>
    </p:spTree>
    <p:extLst>
      <p:ext uri="{BB962C8B-B14F-4D97-AF65-F5344CB8AC3E}">
        <p14:creationId xmlns:p14="http://schemas.microsoft.com/office/powerpoint/2010/main" val="355269796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TotalTime>
  <Words>2150</Words>
  <Application>Microsoft Office PowerPoint</Application>
  <PresentationFormat>Geniş ekran</PresentationFormat>
  <Paragraphs>160</Paragraphs>
  <Slides>20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20</vt:i4>
      </vt:variant>
    </vt:vector>
  </HeadingPairs>
  <TitlesOfParts>
    <vt:vector size="24" baseType="lpstr">
      <vt:lpstr>Arial</vt:lpstr>
      <vt:lpstr>Calibri</vt:lpstr>
      <vt:lpstr>Calibri Light</vt:lpstr>
      <vt:lpstr>Office Teması</vt:lpstr>
      <vt:lpstr>KIRŞEHİR AHİ EVRAN ÜNİVERSİTESİ ETİK DAVRANIŞ İLKELERİ REHBERİ</vt:lpstr>
      <vt:lpstr>1. Tanımlar, Genel İlkeler, Değerler</vt:lpstr>
      <vt:lpstr>1. Tanımlar, Genel İlkeler, Değerler</vt:lpstr>
      <vt:lpstr>1. Tanımlar, Genel İlkeler, Değerler</vt:lpstr>
      <vt:lpstr>1. Tanımlar, Genel İlkeler, Değerler</vt:lpstr>
      <vt:lpstr>2. Öğretim Elemanlarının Yükümlülükleri</vt:lpstr>
      <vt:lpstr>2. Öğretim Elemanlarının Yükümlülükleri</vt:lpstr>
      <vt:lpstr>2. Öğretim Elemanlarının Yükümlülükleri</vt:lpstr>
      <vt:lpstr>2. Öğretim Elemanlarının Yükümlülükleri</vt:lpstr>
      <vt:lpstr>3. İdari Personelin Yükümlülükleri</vt:lpstr>
      <vt:lpstr>4. Bilimsel Araştırma, Yayın ve Değerlendirme Etiği</vt:lpstr>
      <vt:lpstr>4. Bilimsel Araştırma, Yayın ve Değerlendirme Etiği</vt:lpstr>
      <vt:lpstr>5. Eğitim ve Öğretim Etiği</vt:lpstr>
      <vt:lpstr>5. Eğitim ve Öğretim Etiği</vt:lpstr>
      <vt:lpstr>6. Hizmet Etiği</vt:lpstr>
      <vt:lpstr>7. Akademik Yönetim Etiği</vt:lpstr>
      <vt:lpstr>8. Etik Davranış İlkeleri</vt:lpstr>
      <vt:lpstr>9. Etik Kurul</vt:lpstr>
      <vt:lpstr>10. Etik Davranış İlkelerine Uyma</vt:lpstr>
      <vt:lpstr>11. Ekler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KIRŞEHİR AHİ EVRAN ÜNİVERSİTESİ ETİK DAVRANIŞ İLKELERİ REHBERİ</dc:title>
  <dc:creator>Arif Hüdai KÖKEN</dc:creator>
  <cp:lastModifiedBy>Arif Hüdai KÖKEN</cp:lastModifiedBy>
  <cp:revision>10</cp:revision>
  <dcterms:created xsi:type="dcterms:W3CDTF">2023-08-01T05:48:38Z</dcterms:created>
  <dcterms:modified xsi:type="dcterms:W3CDTF">2023-08-01T10:19:50Z</dcterms:modified>
</cp:coreProperties>
</file>